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38" r:id="rId1"/>
  </p:sldMasterIdLst>
  <p:notesMasterIdLst>
    <p:notesMasterId r:id="rId16"/>
  </p:notesMasterIdLst>
  <p:handoutMasterIdLst>
    <p:handoutMasterId r:id="rId17"/>
  </p:handoutMasterIdLst>
  <p:sldIdLst>
    <p:sldId id="263" r:id="rId2"/>
    <p:sldId id="292" r:id="rId3"/>
    <p:sldId id="295" r:id="rId4"/>
    <p:sldId id="297" r:id="rId5"/>
    <p:sldId id="299" r:id="rId6"/>
    <p:sldId id="268" r:id="rId7"/>
    <p:sldId id="301" r:id="rId8"/>
    <p:sldId id="306" r:id="rId9"/>
    <p:sldId id="285" r:id="rId10"/>
    <p:sldId id="307" r:id="rId11"/>
    <p:sldId id="309" r:id="rId12"/>
    <p:sldId id="308" r:id="rId13"/>
    <p:sldId id="275" r:id="rId14"/>
    <p:sldId id="312" r:id="rId15"/>
  </p:sldIdLst>
  <p:sldSz cx="12192000" cy="6858000"/>
  <p:notesSz cx="7099300" cy="102346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D399"/>
    <a:srgbClr val="878581"/>
    <a:srgbClr val="E0F7EF"/>
    <a:srgbClr val="438CD4"/>
    <a:srgbClr val="3C3C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57" autoAdjust="0"/>
    <p:restoredTop sz="84720" autoAdjust="0"/>
  </p:normalViewPr>
  <p:slideViewPr>
    <p:cSldViewPr snapToGrid="0">
      <p:cViewPr varScale="1">
        <p:scale>
          <a:sx n="76" d="100"/>
          <a:sy n="76" d="100"/>
        </p:scale>
        <p:origin x="804" y="48"/>
      </p:cViewPr>
      <p:guideLst>
        <p:guide orient="horz" pos="2160"/>
        <p:guide pos="384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1" d="100"/>
          <a:sy n="61" d="100"/>
        </p:scale>
        <p:origin x="2920"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3" Type="http://schemas.openxmlformats.org/officeDocument/2006/relationships/slide" Target="slides/slide4.xml"/><Relationship Id="rId7" Type="http://schemas.openxmlformats.org/officeDocument/2006/relationships/slide" Target="slides/slide8.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7.xml"/><Relationship Id="rId5" Type="http://schemas.openxmlformats.org/officeDocument/2006/relationships/slide" Target="slides/slide6.xml"/><Relationship Id="rId4"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Tabelle1!$B$1</c:f>
              <c:strCache>
                <c:ptCount val="1"/>
                <c:pt idx="0">
                  <c:v>Kosten</c:v>
                </c:pt>
              </c:strCache>
            </c:strRef>
          </c:tx>
          <c:spPr>
            <a:solidFill>
              <a:schemeClr val="tx1">
                <a:lumMod val="65000"/>
                <a:lumOff val="3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Tabelle1!$A$2:$A$3</c:f>
              <c:strCache>
                <c:ptCount val="2"/>
                <c:pt idx="0">
                  <c:v>Enterprise-Zukauf (Buy)</c:v>
                </c:pt>
                <c:pt idx="1">
                  <c:v>Eigenentwicklung EcoChef (Make)</c:v>
                </c:pt>
              </c:strCache>
            </c:strRef>
          </c:cat>
          <c:val>
            <c:numRef>
              <c:f>Tabelle1!$B$2:$B$3</c:f>
              <c:numCache>
                <c:formatCode>"€"#,##0_);[Red]\("€"#,##0\)</c:formatCode>
                <c:ptCount val="2"/>
                <c:pt idx="0">
                  <c:v>18000</c:v>
                </c:pt>
                <c:pt idx="1">
                  <c:v>3570</c:v>
                </c:pt>
              </c:numCache>
            </c:numRef>
          </c:val>
          <c:extLst>
            <c:ext xmlns:c16="http://schemas.microsoft.com/office/drawing/2014/chart" uri="{C3380CC4-5D6E-409C-BE32-E72D297353CC}">
              <c16:uniqueId val="{00000000-DC21-4161-AFC3-FE52622DEB97}"/>
            </c:ext>
          </c:extLst>
        </c:ser>
        <c:ser>
          <c:idx val="1"/>
          <c:order val="1"/>
          <c:tx>
            <c:strRef>
              <c:f>Tabelle1!$C$1</c:f>
              <c:strCache>
                <c:ptCount val="1"/>
                <c:pt idx="0">
                  <c:v>Ersparnis</c:v>
                </c:pt>
              </c:strCache>
            </c:strRef>
          </c:tx>
          <c:spPr>
            <a:solidFill>
              <a:srgbClr val="34D399"/>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DC21-4161-AFC3-FE52622DEB9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Tabelle1!$A$2:$A$3</c:f>
              <c:strCache>
                <c:ptCount val="2"/>
                <c:pt idx="0">
                  <c:v>Enterprise-Zukauf (Buy)</c:v>
                </c:pt>
                <c:pt idx="1">
                  <c:v>Eigenentwicklung EcoChef (Make)</c:v>
                </c:pt>
              </c:strCache>
            </c:strRef>
          </c:cat>
          <c:val>
            <c:numRef>
              <c:f>Tabelle1!$C$2:$C$3</c:f>
              <c:numCache>
                <c:formatCode>"€"#,##0_);[Red]\("€"#,##0\)</c:formatCode>
                <c:ptCount val="2"/>
                <c:pt idx="0" formatCode="General">
                  <c:v>2.4</c:v>
                </c:pt>
                <c:pt idx="1">
                  <c:v>14430</c:v>
                </c:pt>
              </c:numCache>
            </c:numRef>
          </c:val>
          <c:extLst>
            <c:ext xmlns:c16="http://schemas.microsoft.com/office/drawing/2014/chart" uri="{C3380CC4-5D6E-409C-BE32-E72D297353CC}">
              <c16:uniqueId val="{00000001-DC21-4161-AFC3-FE52622DEB97}"/>
            </c:ext>
          </c:extLst>
        </c:ser>
        <c:dLbls>
          <c:dLblPos val="ctr"/>
          <c:showLegendKey val="0"/>
          <c:showVal val="1"/>
          <c:showCatName val="0"/>
          <c:showSerName val="0"/>
          <c:showPercent val="0"/>
          <c:showBubbleSize val="0"/>
        </c:dLbls>
        <c:gapWidth val="79"/>
        <c:overlap val="100"/>
        <c:axId val="967487360"/>
        <c:axId val="967486400"/>
      </c:barChart>
      <c:catAx>
        <c:axId val="96748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de-DE"/>
          </a:p>
        </c:txPr>
        <c:crossAx val="967486400"/>
        <c:crosses val="autoZero"/>
        <c:auto val="1"/>
        <c:lblAlgn val="ctr"/>
        <c:lblOffset val="100"/>
        <c:noMultiLvlLbl val="0"/>
      </c:catAx>
      <c:valAx>
        <c:axId val="967486400"/>
        <c:scaling>
          <c:orientation val="minMax"/>
        </c:scaling>
        <c:delete val="1"/>
        <c:axPos val="b"/>
        <c:numFmt formatCode="&quot;€&quot;#,##0_);[Red]\(&quot;€&quot;#,##0\)" sourceLinked="1"/>
        <c:majorTickMark val="none"/>
        <c:minorTickMark val="none"/>
        <c:tickLblPos val="nextTo"/>
        <c:crossAx val="967487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0.37772</cdr:x>
      <cdr:y>0.25069</cdr:y>
    </cdr:from>
    <cdr:to>
      <cdr:x>0.52012</cdr:x>
      <cdr:y>0.3673</cdr:y>
    </cdr:to>
    <cdr:sp macro="" textlink="">
      <cdr:nvSpPr>
        <cdr:cNvPr id="2" name="Textfeld 1">
          <a:extLst xmlns:a="http://schemas.openxmlformats.org/drawingml/2006/main">
            <a:ext uri="{FF2B5EF4-FFF2-40B4-BE49-F238E27FC236}">
              <a16:creationId xmlns:a16="http://schemas.microsoft.com/office/drawing/2014/main" id="{3D3369FE-C617-B876-435E-3185CAA09992}"/>
            </a:ext>
          </a:extLst>
        </cdr:cNvPr>
        <cdr:cNvSpPr txBox="1"/>
      </cdr:nvSpPr>
      <cdr:spPr>
        <a:xfrm xmlns:a="http://schemas.openxmlformats.org/drawingml/2006/main">
          <a:off x="2425358" y="919480"/>
          <a:ext cx="914400" cy="42769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kern="12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575" cy="512763"/>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de-DE"/>
          </a:p>
        </p:txBody>
      </p:sp>
      <p:sp>
        <p:nvSpPr>
          <p:cNvPr id="3" name="Datumsplatzhalter 2"/>
          <p:cNvSpPr>
            <a:spLocks noGrp="1"/>
          </p:cNvSpPr>
          <p:nvPr>
            <p:ph type="dt" sz="quarter" idx="1"/>
          </p:nvPr>
        </p:nvSpPr>
        <p:spPr>
          <a:xfrm>
            <a:off x="4021138" y="0"/>
            <a:ext cx="3076575" cy="512763"/>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smtClean="0">
                <a:ea typeface="ＭＳ Ｐゴシック" pitchFamily="34" charset="-128"/>
              </a:defRPr>
            </a:lvl1pPr>
          </a:lstStyle>
          <a:p>
            <a:pPr>
              <a:defRPr/>
            </a:pPr>
            <a:fld id="{F44D2046-8D39-40AD-83EB-77CBEC9A304C}" type="datetimeFigureOut">
              <a:rPr lang="de-DE" altLang="de-DE"/>
              <a:pPr>
                <a:defRPr/>
              </a:pPr>
              <a:t>07.06.2026</a:t>
            </a:fld>
            <a:endParaRPr lang="de-DE" altLang="de-DE"/>
          </a:p>
        </p:txBody>
      </p:sp>
      <p:sp>
        <p:nvSpPr>
          <p:cNvPr id="4" name="Fußzeilenplatzhalter 3"/>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eaLnBrk="1" fontAlgn="auto" hangingPunct="1">
              <a:spcBef>
                <a:spcPts val="0"/>
              </a:spcBef>
              <a:spcAft>
                <a:spcPts val="0"/>
              </a:spcAft>
              <a:defRPr sz="1000">
                <a:latin typeface="Arial" pitchFamily="34" charset="0"/>
                <a:ea typeface="+mn-ea"/>
                <a:cs typeface="Arial" pitchFamily="34" charset="0"/>
              </a:defRPr>
            </a:lvl1pPr>
          </a:lstStyle>
          <a:p>
            <a:pPr>
              <a:defRPr/>
            </a:pPr>
            <a:endParaRPr lang="de-DE"/>
          </a:p>
        </p:txBody>
      </p:sp>
      <p:sp>
        <p:nvSpPr>
          <p:cNvPr id="5" name="Foliennummernplatzhalter 4"/>
          <p:cNvSpPr>
            <a:spLocks noGrp="1"/>
          </p:cNvSpPr>
          <p:nvPr>
            <p:ph type="sldNum" sz="quarter" idx="3"/>
          </p:nvPr>
        </p:nvSpPr>
        <p:spPr>
          <a:xfrm>
            <a:off x="4021138" y="9721850"/>
            <a:ext cx="3076575" cy="51276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fld id="{AD67E9B5-86D9-400D-B241-8AA229D3DF2B}" type="slidenum">
              <a:rPr lang="de-DE" altLang="de-DE"/>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575" cy="512763"/>
          </a:xfrm>
          <a:prstGeom prst="rect">
            <a:avLst/>
          </a:prstGeom>
        </p:spPr>
        <p:txBody>
          <a:bodyPr vert="horz" lIns="91440" tIns="45720" rIns="91440" bIns="45720" rtlCol="0"/>
          <a:lstStyle>
            <a:lvl1pPr algn="l" eaLnBrk="1" fontAlgn="auto" hangingPunct="1">
              <a:spcBef>
                <a:spcPts val="0"/>
              </a:spcBef>
              <a:spcAft>
                <a:spcPts val="0"/>
              </a:spcAft>
              <a:defRPr sz="1000">
                <a:latin typeface="Arial" pitchFamily="34" charset="0"/>
                <a:ea typeface="+mn-ea"/>
                <a:cs typeface="Arial" pitchFamily="34" charset="0"/>
              </a:defRPr>
            </a:lvl1pPr>
          </a:lstStyle>
          <a:p>
            <a:pPr>
              <a:defRPr/>
            </a:pPr>
            <a:endParaRPr lang="de-DE"/>
          </a:p>
        </p:txBody>
      </p:sp>
      <p:sp>
        <p:nvSpPr>
          <p:cNvPr id="3" name="Datumsplatzhalter 2"/>
          <p:cNvSpPr>
            <a:spLocks noGrp="1"/>
          </p:cNvSpPr>
          <p:nvPr>
            <p:ph type="dt" idx="1"/>
          </p:nvPr>
        </p:nvSpPr>
        <p:spPr>
          <a:xfrm>
            <a:off x="4021138" y="0"/>
            <a:ext cx="3076575" cy="512763"/>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smtClean="0">
                <a:ea typeface="ＭＳ Ｐゴシック" pitchFamily="34" charset="-128"/>
              </a:defRPr>
            </a:lvl1pPr>
          </a:lstStyle>
          <a:p>
            <a:pPr>
              <a:defRPr/>
            </a:pPr>
            <a:fld id="{62A02AA1-9BEE-40AE-BF1D-6C3D3A56B999}" type="datetimeFigureOut">
              <a:rPr lang="de-DE" altLang="de-DE"/>
              <a:pPr>
                <a:defRPr/>
              </a:pPr>
              <a:t>07.06.2026</a:t>
            </a:fld>
            <a:endParaRPr lang="de-DE" altLang="de-DE"/>
          </a:p>
        </p:txBody>
      </p:sp>
      <p:sp>
        <p:nvSpPr>
          <p:cNvPr id="4" name="Folienbildplatzhalt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709613" y="4926013"/>
            <a:ext cx="5680075" cy="4029075"/>
          </a:xfrm>
          <a:prstGeom prst="rect">
            <a:avLst/>
          </a:prstGeom>
        </p:spPr>
        <p:txBody>
          <a:bodyPr vert="horz" wrap="square" lIns="91440" tIns="45720" rIns="91440" bIns="45720" numCol="1" anchor="t" anchorCtr="0" compatLnSpc="1">
            <a:prstTxWarp prst="textNoShape">
              <a:avLst/>
            </a:prstTxWarp>
          </a:bodyPr>
          <a:lstStyle/>
          <a:p>
            <a:pPr lvl="0"/>
            <a:r>
              <a:rPr lang="de-DE" altLang="de-DE" noProof="0"/>
              <a:t>Textmasterformat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6" name="Fußzeilenplatzhalt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eaLnBrk="1" fontAlgn="auto" hangingPunct="1">
              <a:spcBef>
                <a:spcPts val="0"/>
              </a:spcBef>
              <a:spcAft>
                <a:spcPts val="0"/>
              </a:spcAft>
              <a:defRPr sz="1000">
                <a:latin typeface="Arial" pitchFamily="34" charset="0"/>
                <a:ea typeface="+mn-ea"/>
                <a:cs typeface="Arial" pitchFamily="34" charset="0"/>
              </a:defRPr>
            </a:lvl1pPr>
          </a:lstStyle>
          <a:p>
            <a:pPr>
              <a:defRPr/>
            </a:pPr>
            <a:endParaRPr lang="de-DE"/>
          </a:p>
        </p:txBody>
      </p:sp>
      <p:sp>
        <p:nvSpPr>
          <p:cNvPr id="7" name="Foliennummernplatzhalter 6"/>
          <p:cNvSpPr>
            <a:spLocks noGrp="1"/>
          </p:cNvSpPr>
          <p:nvPr>
            <p:ph type="sldNum" sz="quarter" idx="5"/>
          </p:nvPr>
        </p:nvSpPr>
        <p:spPr>
          <a:xfrm>
            <a:off x="4021138" y="9721850"/>
            <a:ext cx="3076575" cy="51276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fld id="{068CB9FE-EE95-41BD-9753-1DCA73DFE925}" type="slidenum">
              <a:rPr lang="de-DE" altLang="de-DE"/>
              <a:pPr/>
              <a:t>‹Nr.›</a:t>
            </a:fld>
            <a:endParaRPr lang="de-DE" altLang="de-DE"/>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000" kern="1200">
        <a:solidFill>
          <a:schemeClr val="tx1"/>
        </a:solidFill>
        <a:latin typeface="Arial" pitchFamily="34" charset="0"/>
        <a:ea typeface="MS PGothic" panose="020B0600070205080204" pitchFamily="34" charset="-128"/>
        <a:cs typeface="Arial" pitchFamily="34" charset="0"/>
      </a:defRPr>
    </a:lvl1pPr>
    <a:lvl2pPr marL="457200" algn="l" rtl="0" eaLnBrk="0" fontAlgn="base" hangingPunct="0">
      <a:spcBef>
        <a:spcPct val="30000"/>
      </a:spcBef>
      <a:spcAft>
        <a:spcPct val="0"/>
      </a:spcAft>
      <a:defRPr sz="1000" kern="1200">
        <a:solidFill>
          <a:schemeClr val="tx1"/>
        </a:solidFill>
        <a:latin typeface="Arial" pitchFamily="34" charset="0"/>
        <a:ea typeface="Arial" charset="0"/>
        <a:cs typeface="Arial" pitchFamily="34" charset="0"/>
      </a:defRPr>
    </a:lvl2pPr>
    <a:lvl3pPr marL="914400" algn="l" rtl="0" eaLnBrk="0" fontAlgn="base" hangingPunct="0">
      <a:spcBef>
        <a:spcPct val="30000"/>
      </a:spcBef>
      <a:spcAft>
        <a:spcPct val="0"/>
      </a:spcAft>
      <a:defRPr sz="1000" kern="1200">
        <a:solidFill>
          <a:schemeClr val="tx1"/>
        </a:solidFill>
        <a:latin typeface="Arial" pitchFamily="34" charset="0"/>
        <a:ea typeface="Arial" charset="0"/>
        <a:cs typeface="Arial" pitchFamily="34" charset="0"/>
      </a:defRPr>
    </a:lvl3pPr>
    <a:lvl4pPr marL="1371600" algn="l" rtl="0" eaLnBrk="0" fontAlgn="base" hangingPunct="0">
      <a:spcBef>
        <a:spcPct val="30000"/>
      </a:spcBef>
      <a:spcAft>
        <a:spcPct val="0"/>
      </a:spcAft>
      <a:defRPr sz="1000" kern="1200">
        <a:solidFill>
          <a:schemeClr val="tx1"/>
        </a:solidFill>
        <a:latin typeface="Arial" pitchFamily="34" charset="0"/>
        <a:ea typeface="Arial" charset="0"/>
        <a:cs typeface="Arial" pitchFamily="34" charset="0"/>
      </a:defRPr>
    </a:lvl4pPr>
    <a:lvl5pPr marL="1828800" algn="l" rtl="0" eaLnBrk="0" fontAlgn="base" hangingPunct="0">
      <a:spcBef>
        <a:spcPct val="30000"/>
      </a:spcBef>
      <a:spcAft>
        <a:spcPct val="0"/>
      </a:spcAft>
      <a:defRPr sz="1000" kern="1200">
        <a:solidFill>
          <a:schemeClr val="tx1"/>
        </a:solidFill>
        <a:latin typeface="Arial" pitchFamily="34" charset="0"/>
        <a:ea typeface="Arial"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pPr marL="228600" indent="-228600">
              <a:buAutoNum type="arabicPeriod"/>
            </a:pPr>
            <a:r>
              <a:rPr lang="de-DE" sz="1000" b="0" i="0" kern="1200" dirty="0">
                <a:solidFill>
                  <a:schemeClr val="tx1"/>
                </a:solidFill>
                <a:effectLst/>
                <a:latin typeface="Arial" pitchFamily="34" charset="0"/>
                <a:ea typeface="MS PGothic" panose="020B0600070205080204" pitchFamily="34" charset="-128"/>
                <a:cs typeface="Arial" pitchFamily="34" charset="0"/>
              </a:rPr>
              <a:t>Ich stelle Ihnen mein AP2-Projekt </a:t>
            </a:r>
            <a:r>
              <a:rPr lang="de-DE" sz="1000" b="0" i="0" kern="1200" dirty="0" err="1">
                <a:solidFill>
                  <a:schemeClr val="tx1"/>
                </a:solidFill>
                <a:effectLst/>
                <a:latin typeface="Arial" pitchFamily="34" charset="0"/>
                <a:ea typeface="MS PGothic" panose="020B0600070205080204" pitchFamily="34" charset="-128"/>
                <a:cs typeface="Arial" pitchFamily="34" charset="0"/>
              </a:rPr>
              <a:t>EcoChef</a:t>
            </a:r>
            <a:r>
              <a:rPr lang="de-DE" sz="1000" b="0" i="0" kern="1200" dirty="0">
                <a:solidFill>
                  <a:schemeClr val="tx1"/>
                </a:solidFill>
                <a:effectLst/>
                <a:latin typeface="Arial" pitchFamily="34" charset="0"/>
                <a:ea typeface="MS PGothic" panose="020B0600070205080204" pitchFamily="34" charset="-128"/>
                <a:cs typeface="Arial" pitchFamily="34" charset="0"/>
              </a:rPr>
              <a:t> vor. Dabei handelt es sich um einen hybriden Mobile-First-Prototypen, der aus frei eingegebenen Zutaten oder Kameradaten per KI strukturierte Rezepte erzeugt. Im Fokus meines Vortrags stehen Ausgangssituation, technische Umsetzung, Qualitätssicherung sowie das Projektergebnis innerhalb des 80-Stunden-Rahmens.</a:t>
            </a:r>
          </a:p>
          <a:p>
            <a:pPr marL="228600" indent="-228600">
              <a:buAutoNum type="arabicPeriod"/>
            </a:pPr>
            <a:endParaRPr lang="de-DE" dirty="0"/>
          </a:p>
          <a:p>
            <a:pPr marL="228600" indent="-228600">
              <a:buAutoNum type="arabicPeriod"/>
            </a:pPr>
            <a:r>
              <a:rPr lang="de-DE" dirty="0"/>
              <a:t>Vorstellung mit Namen und Thema</a:t>
            </a:r>
          </a:p>
          <a:p>
            <a:pPr marL="228600" indent="-228600">
              <a:buAutoNum type="arabicPeriod"/>
            </a:pPr>
            <a:r>
              <a:rPr lang="de-DE" dirty="0"/>
              <a:t>Umschulung im BFW Dortmund und KOOP Praktikumsbetrieb DFG in Bonn</a:t>
            </a:r>
          </a:p>
          <a:p>
            <a:pPr marL="228600" indent="-228600">
              <a:buAutoNum type="arabicPeriod"/>
            </a:pPr>
            <a:endParaRPr lang="de-DE" dirty="0"/>
          </a:p>
          <a:p>
            <a:pPr marL="0" indent="0">
              <a:buNone/>
            </a:pPr>
            <a:endParaRPr lang="de-DE" dirty="0"/>
          </a:p>
          <a:p>
            <a:pPr marL="0" indent="0">
              <a:buNone/>
            </a:pPr>
            <a:endParaRPr lang="de-DE" dirty="0"/>
          </a:p>
          <a:p>
            <a:pPr marL="0" indent="0">
              <a:buNone/>
            </a:pPr>
            <a:r>
              <a:rPr lang="de-DE" dirty="0"/>
              <a:t>Zeitvorgabe ca. 30 Sekunden</a:t>
            </a:r>
          </a:p>
          <a:p>
            <a:endParaRPr lang="de-DE" dirty="0"/>
          </a:p>
        </p:txBody>
      </p:sp>
    </p:spTree>
    <p:extLst>
      <p:ext uri="{BB962C8B-B14F-4D97-AF65-F5344CB8AC3E}">
        <p14:creationId xmlns:p14="http://schemas.microsoft.com/office/powerpoint/2010/main" val="1678669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2D11D-27F7-3B7E-3795-8A447FDB84C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6BAFAA-524E-D2FC-D1D7-926F15C43326}"/>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01CFE998-5672-10CA-48BD-98A610A34783}"/>
              </a:ext>
            </a:extLst>
          </p:cNvPr>
          <p:cNvSpPr>
            <a:spLocks noGrp="1"/>
          </p:cNvSpPr>
          <p:nvPr>
            <p:ph type="body" idx="1"/>
          </p:nvPr>
        </p:nvSpPr>
        <p:spPr/>
        <p:txBody>
          <a:bodyPr/>
          <a:lstStyle/>
          <a:p>
            <a:pPr marL="228600" indent="-228600">
              <a:buAutoNum type="arabicPeriod"/>
            </a:pPr>
            <a:r>
              <a:rPr lang="de-DE" dirty="0"/>
              <a:t>Agenda kurz Vorstellen</a:t>
            </a:r>
          </a:p>
          <a:p>
            <a:pPr marL="228600" indent="-228600">
              <a:buAutoNum type="arabicPeriod"/>
            </a:pPr>
            <a:r>
              <a:rPr lang="de-DE" dirty="0"/>
              <a:t>Einführung in die 5 Themen</a:t>
            </a:r>
          </a:p>
          <a:p>
            <a:pPr marL="228600" indent="-228600">
              <a:buAutoNum type="arabicPeriod"/>
            </a:pPr>
            <a:r>
              <a:rPr lang="de-DE" dirty="0"/>
              <a:t>Je nach Zeit nur kurz erwähnen</a:t>
            </a:r>
          </a:p>
          <a:p>
            <a:pPr marL="228600" indent="-228600">
              <a:buAutoNum type="arabicPeriod"/>
            </a:pPr>
            <a:endParaRPr lang="de-DE" dirty="0"/>
          </a:p>
          <a:p>
            <a:pPr marL="228600" indent="-228600">
              <a:buAutoNum type="arabicPeriod"/>
            </a:pPr>
            <a:r>
              <a:rPr lang="de-DE" dirty="0"/>
              <a:t>Zeitvorgabe: 30 Sekunden</a:t>
            </a:r>
          </a:p>
          <a:p>
            <a:pPr marL="228600" indent="-228600">
              <a:buAutoNum type="arabicPeriod"/>
            </a:pPr>
            <a:endParaRPr lang="de-DE" dirty="0"/>
          </a:p>
        </p:txBody>
      </p:sp>
    </p:spTree>
    <p:extLst>
      <p:ext uri="{BB962C8B-B14F-4D97-AF65-F5344CB8AC3E}">
        <p14:creationId xmlns:p14="http://schemas.microsoft.com/office/powerpoint/2010/main" val="2664783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735B-44CD-D2D9-D4BE-904E27FCC3B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24CDCA6-100B-A67F-AB01-3D3DE4799C2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16C0C23C-5A22-5D89-024C-B5844EA6AB9D}"/>
              </a:ext>
            </a:extLst>
          </p:cNvPr>
          <p:cNvSpPr>
            <a:spLocks noGrp="1"/>
          </p:cNvSpPr>
          <p:nvPr>
            <p:ph type="body" idx="1"/>
          </p:nvPr>
        </p:nvSpPr>
        <p:spPr/>
        <p:txBody>
          <a:bodyPr/>
          <a:lstStyle/>
          <a:p>
            <a:pPr marL="171450" indent="-171450">
              <a:buFont typeface="Arial" panose="020B0604020202020204" pitchFamily="34" charset="0"/>
              <a:buChar char="•"/>
            </a:pPr>
            <a:r>
              <a:rPr lang="de-DE" sz="1000" b="0" i="0" kern="1200" dirty="0">
                <a:solidFill>
                  <a:schemeClr val="tx1"/>
                </a:solidFill>
                <a:effectLst/>
                <a:latin typeface="Arial" pitchFamily="34" charset="0"/>
                <a:ea typeface="MS PGothic" panose="020B0600070205080204" pitchFamily="34" charset="-128"/>
                <a:cs typeface="Arial" pitchFamily="34" charset="0"/>
              </a:rPr>
              <a:t>Ausgangspunkt war zum einen das reale Problem der Lebensmittelverschwendung mit rund 10,8 Millionen Tonnen pro Jahr in Deutschland. Zum anderen fehlte im Projektumfeld ein Prototyp, der zeigt, wie sich Large Language Models sinnvoll in eine hybride mobile Architektur integrieren lassen. Bestehende Apps arbeiten oft mit statischen Datenbanken und benötigen exakte Zutatenmengen, wodurch spontane Resteverwertung nur eingeschränkt möglich ist.</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Die Deutsche Forschungsgemeinschaft (DFG) ist die größte Forschungsförderorganisation Deutschlands.</a:t>
            </a:r>
          </a:p>
          <a:p>
            <a:pPr marL="171450" indent="-171450">
              <a:buFont typeface="Arial" panose="020B0604020202020204" pitchFamily="34" charset="0"/>
              <a:buChar char="•"/>
            </a:pPr>
            <a:r>
              <a:rPr lang="de-DE" dirty="0"/>
              <a:t>Sie bekommt Jährlich ca. 3,5 Mrd. Euro vom Bund und Länder als Investitionen in verschiedene Forschungsprojekte</a:t>
            </a:r>
          </a:p>
          <a:p>
            <a:pPr marL="171450" indent="-171450">
              <a:buFont typeface="Arial" panose="020B0604020202020204" pitchFamily="34" charset="0"/>
              <a:buChar char="•"/>
            </a:pPr>
            <a:r>
              <a:rPr lang="de-DE" dirty="0"/>
              <a:t>Fokus auf technologische Zukunftsfähigkeit</a:t>
            </a:r>
          </a:p>
          <a:p>
            <a:pPr marL="171450" indent="-171450">
              <a:buFont typeface="Arial" panose="020B0604020202020204" pitchFamily="34" charset="0"/>
              <a:buChar char="•"/>
            </a:pPr>
            <a:r>
              <a:rPr lang="de-DE" dirty="0"/>
              <a:t>Abteilung: Zentralverwaltung-Informationstechnik (Z-INF) am Standort Bonn</a:t>
            </a:r>
          </a:p>
          <a:p>
            <a:pPr marL="171450" indent="-171450">
              <a:buFont typeface="Arial" panose="020B0604020202020204" pitchFamily="34" charset="0"/>
              <a:buChar char="•"/>
            </a:pPr>
            <a:r>
              <a:rPr lang="de-DE" dirty="0"/>
              <a:t>Mein Projekt: Evaluierung von LLMs in hybriden Mobile-Architekturen zur Unterstützung von Nachhaltigkeitszielen.</a:t>
            </a:r>
          </a:p>
          <a:p>
            <a:pPr marL="0" indent="0">
              <a:buFont typeface="Arial" panose="020B0604020202020204" pitchFamily="34" charset="0"/>
              <a:buNone/>
            </a:pPr>
            <a:endParaRPr lang="de-DE"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de-DE" dirty="0"/>
              <a:t>Bild-Link: https://www.dfg.de/resource/blob/318974/0f62a7122a1a7cfdf476fb8c58ef5b06/bild-ueber-uns-02-data.jpg</a:t>
            </a:r>
          </a:p>
          <a:p>
            <a:pPr marL="0" indent="0">
              <a:buFont typeface="Arial" panose="020B0604020202020204" pitchFamily="34" charset="0"/>
              <a:buNone/>
            </a:pPr>
            <a:endParaRPr lang="de-DE" dirty="0"/>
          </a:p>
        </p:txBody>
      </p:sp>
    </p:spTree>
    <p:extLst>
      <p:ext uri="{BB962C8B-B14F-4D97-AF65-F5344CB8AC3E}">
        <p14:creationId xmlns:p14="http://schemas.microsoft.com/office/powerpoint/2010/main" val="1292039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07939-4C30-80CB-0E8B-CC80CD10B2A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1FAEE07-9A90-AB41-87E5-25B7DA8FFF70}"/>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EB56C682-D276-0731-76BA-023876A7F82F}"/>
              </a:ext>
            </a:extLst>
          </p:cNvPr>
          <p:cNvSpPr>
            <a:spLocks noGrp="1"/>
          </p:cNvSpPr>
          <p:nvPr>
            <p:ph type="body" idx="1"/>
          </p:nvPr>
        </p:nvSpPr>
        <p:spPr/>
        <p:txBody>
          <a:bodyPr/>
          <a:lstStyle/>
          <a:p>
            <a:r>
              <a:rPr lang="de-DE" sz="1000" b="0" i="0" kern="1200" dirty="0">
                <a:solidFill>
                  <a:schemeClr val="tx1"/>
                </a:solidFill>
                <a:effectLst/>
                <a:latin typeface="Arial" pitchFamily="34" charset="0"/>
                <a:ea typeface="MS PGothic" panose="020B0600070205080204" pitchFamily="34" charset="-128"/>
                <a:cs typeface="Arial" pitchFamily="34" charset="0"/>
              </a:rPr>
              <a:t>Ziel war die Entwicklung eines clientseitigen Prototyps auf Basis von </a:t>
            </a:r>
            <a:r>
              <a:rPr lang="de-DE" sz="1000" b="0" i="0" kern="1200" dirty="0" err="1">
                <a:solidFill>
                  <a:schemeClr val="tx1"/>
                </a:solidFill>
                <a:effectLst/>
                <a:latin typeface="Arial" pitchFamily="34" charset="0"/>
                <a:ea typeface="MS PGothic" panose="020B0600070205080204" pitchFamily="34" charset="-128"/>
                <a:cs typeface="Arial" pitchFamily="34" charset="0"/>
              </a:rPr>
              <a:t>Lit</a:t>
            </a:r>
            <a:r>
              <a:rPr lang="de-DE" sz="1000" b="0" i="0" kern="1200" dirty="0">
                <a:solidFill>
                  <a:schemeClr val="tx1"/>
                </a:solidFill>
                <a:effectLst/>
                <a:latin typeface="Arial" pitchFamily="34" charset="0"/>
                <a:ea typeface="MS PGothic" panose="020B0600070205080204" pitchFamily="34" charset="-128"/>
                <a:cs typeface="Arial" pitchFamily="34" charset="0"/>
              </a:rPr>
              <a:t>, </a:t>
            </a:r>
            <a:r>
              <a:rPr lang="de-DE" sz="1000" b="0" i="0" kern="1200" dirty="0" err="1">
                <a:solidFill>
                  <a:schemeClr val="tx1"/>
                </a:solidFill>
                <a:effectLst/>
                <a:latin typeface="Arial" pitchFamily="34" charset="0"/>
                <a:ea typeface="MS PGothic" panose="020B0600070205080204" pitchFamily="34" charset="-128"/>
                <a:cs typeface="Arial" pitchFamily="34" charset="0"/>
              </a:rPr>
              <a:t>TypeScript</a:t>
            </a:r>
            <a:r>
              <a:rPr lang="de-DE" sz="1000" b="0" i="0" kern="1200" dirty="0">
                <a:solidFill>
                  <a:schemeClr val="tx1"/>
                </a:solidFill>
                <a:effectLst/>
                <a:latin typeface="Arial" pitchFamily="34" charset="0"/>
                <a:ea typeface="MS PGothic" panose="020B0600070205080204" pitchFamily="34" charset="-128"/>
                <a:cs typeface="Arial" pitchFamily="34" charset="0"/>
              </a:rPr>
              <a:t> und Apache Cordova. Die Anwendung sollte Zutaten per Text oder Kamera erfassen, mithilfe von Gemini strukturierte Rezepte erzeugen und mit Funktionen wie Kochmodus, Text-</a:t>
            </a:r>
            <a:r>
              <a:rPr lang="de-DE" sz="1000" b="0" i="0" kern="1200" dirty="0" err="1">
                <a:solidFill>
                  <a:schemeClr val="tx1"/>
                </a:solidFill>
                <a:effectLst/>
                <a:latin typeface="Arial" pitchFamily="34" charset="0"/>
                <a:ea typeface="MS PGothic" panose="020B0600070205080204" pitchFamily="34" charset="-128"/>
                <a:cs typeface="Arial" pitchFamily="34" charset="0"/>
              </a:rPr>
              <a:t>to</a:t>
            </a:r>
            <a:r>
              <a:rPr lang="de-DE" sz="1000" b="0" i="0" kern="1200" dirty="0">
                <a:solidFill>
                  <a:schemeClr val="tx1"/>
                </a:solidFill>
                <a:effectLst/>
                <a:latin typeface="Arial" pitchFamily="34" charset="0"/>
                <a:ea typeface="MS PGothic" panose="020B0600070205080204" pitchFamily="34" charset="-128"/>
                <a:cs typeface="Arial" pitchFamily="34" charset="0"/>
              </a:rPr>
              <a:t>-Speech und lokaler Speicherung ergänzen. Gleichzeitig musste das Projekt kostenneutral bleiben und vollständig in den IHK-Vorgaberahmen von 80 Stunden passen.</a:t>
            </a:r>
            <a:endParaRPr lang="de-DE" sz="1600" dirty="0"/>
          </a:p>
          <a:p>
            <a:endParaRPr lang="de-DE" sz="1600" dirty="0"/>
          </a:p>
          <a:p>
            <a:r>
              <a:rPr lang="de-DE" sz="1600" dirty="0"/>
              <a:t>Es entstehen in Deutschland ca. 10,8 Mio. Tonnen Abfall / Jahr  	(Quelle: „BMEL / UBA 2024)</a:t>
            </a:r>
            <a:endParaRPr lang="de-DE" dirty="0"/>
          </a:p>
          <a:p>
            <a:pPr marL="171450" indent="-171450">
              <a:buFont typeface="Arial" panose="020B0604020202020204" pitchFamily="34" charset="0"/>
              <a:buChar char="•"/>
            </a:pPr>
            <a:r>
              <a:rPr lang="de-DE" b="1" dirty="0"/>
              <a:t>Herausforderungen:</a:t>
            </a:r>
          </a:p>
          <a:p>
            <a:pPr marL="171450" indent="-171450">
              <a:buFont typeface="Arial" panose="020B0604020202020204" pitchFamily="34" charset="0"/>
              <a:buChar char="•"/>
            </a:pPr>
            <a:r>
              <a:rPr lang="de-DE" dirty="0"/>
              <a:t>Statische Apps verlangen oft exakte Zutatenmengen</a:t>
            </a:r>
          </a:p>
          <a:p>
            <a:pPr marL="171450" indent="-171450">
              <a:buFont typeface="Arial" panose="020B0604020202020204" pitchFamily="34" charset="0"/>
              <a:buChar char="•"/>
            </a:pPr>
            <a:r>
              <a:rPr lang="de-DE" dirty="0"/>
              <a:t>Unflexible Rezepte verhindern effektive Resteverwertung</a:t>
            </a:r>
          </a:p>
          <a:p>
            <a:pPr marL="171450" indent="-171450">
              <a:buFont typeface="Arial" panose="020B0604020202020204" pitchFamily="34" charset="0"/>
              <a:buChar char="•"/>
            </a:pPr>
            <a:endParaRPr lang="de-DE" dirty="0"/>
          </a:p>
          <a:p>
            <a:pPr marL="0" indent="0">
              <a:buFont typeface="Arial" panose="020B0604020202020204" pitchFamily="34" charset="0"/>
              <a:buNone/>
            </a:pPr>
            <a:r>
              <a:rPr lang="de-DE" sz="1800" b="1" dirty="0"/>
              <a:t>Das Problem:</a:t>
            </a:r>
          </a:p>
          <a:p>
            <a:pPr marL="171450" indent="-171450">
              <a:buFont typeface="Arial" panose="020B0604020202020204" pitchFamily="34" charset="0"/>
              <a:buChar char="•"/>
            </a:pPr>
            <a:r>
              <a:rPr lang="de-DE" dirty="0"/>
              <a:t>Bestehende Apps nutzen statische Datenbanken und sind unflexibel bei zufälligen Restbeständen. Die manuelle Suche nach passenden Rezepten ist zeitaufwendig und führt oft zum Entsorgen der Lebensmittel.</a:t>
            </a:r>
          </a:p>
          <a:p>
            <a:pPr marL="171450" indent="-171450">
              <a:buFont typeface="Arial" panose="020B0604020202020204" pitchFamily="34" charset="0"/>
              <a:buChar char="•"/>
            </a:pPr>
            <a:endParaRPr lang="de-DE" dirty="0"/>
          </a:p>
          <a:p>
            <a:pPr marL="0" indent="0">
              <a:buFont typeface="Arial" panose="020B0604020202020204" pitchFamily="34" charset="0"/>
              <a:buNone/>
            </a:pPr>
            <a:r>
              <a:rPr lang="de-DE" sz="1800" b="1" dirty="0"/>
              <a:t>Lösung:</a:t>
            </a:r>
          </a:p>
          <a:p>
            <a:pPr marL="171450" indent="-171450">
              <a:buFont typeface="Arial" panose="020B0604020202020204" pitchFamily="34" charset="0"/>
              <a:buChar char="•"/>
            </a:pPr>
            <a:r>
              <a:rPr lang="de-DE" dirty="0"/>
              <a:t>Eine flexible App-Anwendung, die aus Zutatenresten automatisiert per KI strukturierte Rezepte inklusive Anleitung und Profi-Tipps generiert.</a:t>
            </a:r>
          </a:p>
          <a:p>
            <a:endParaRPr lang="de-DE" dirty="0"/>
          </a:p>
          <a:p>
            <a:r>
              <a:rPr lang="de-DE" dirty="0"/>
              <a:t>Bildquelle: https://www.bmleh.de/SharedDocs/Bilder/DE/Verteilerseiten/lebensmittelverschwendung.jpg?__blob=poster&amp;v=4</a:t>
            </a:r>
          </a:p>
        </p:txBody>
      </p:sp>
    </p:spTree>
    <p:extLst>
      <p:ext uri="{BB962C8B-B14F-4D97-AF65-F5344CB8AC3E}">
        <p14:creationId xmlns:p14="http://schemas.microsoft.com/office/powerpoint/2010/main" val="3594535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7FAA-5A87-FD8E-15A7-A6BE40EDE46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C05E510-2964-E340-9DB1-4FE97C6342C8}"/>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4E1DBBCD-46B1-B0C6-A7FD-BF33FBF01392}"/>
              </a:ext>
            </a:extLst>
          </p:cNvPr>
          <p:cNvSpPr>
            <a:spLocks noGrp="1"/>
          </p:cNvSpPr>
          <p:nvPr>
            <p:ph type="body" idx="1"/>
          </p:nvPr>
        </p:nvSpPr>
        <p:spPr/>
        <p:txBody>
          <a:bodyPr/>
          <a:lstStyle/>
          <a:p>
            <a:r>
              <a:rPr lang="de-DE" dirty="0"/>
              <a:t>Kern war die KI-Integration + barrierefreier Kochmodus.</a:t>
            </a:r>
          </a:p>
          <a:p>
            <a:r>
              <a:rPr lang="de-DE" dirty="0"/>
              <a:t>Alles musste innerhalb von 80 Stunden umgesetzt werden.</a:t>
            </a:r>
          </a:p>
          <a:p>
            <a:r>
              <a:rPr lang="de-DE" dirty="0"/>
              <a:t>Ziel war ein kostengünstiger Prototyp als App umzusetzen um gegen die Lebensmittelverschwendung allgemein vorzugehen.</a:t>
            </a:r>
          </a:p>
          <a:p>
            <a:endParaRPr lang="de-DE" dirty="0"/>
          </a:p>
          <a:p>
            <a:r>
              <a:rPr lang="de-DE" dirty="0"/>
              <a:t>Zeitvorgabe: 40 Sekunden</a:t>
            </a:r>
          </a:p>
          <a:p>
            <a:endParaRPr lang="de-DE" dirty="0"/>
          </a:p>
        </p:txBody>
      </p:sp>
    </p:spTree>
    <p:extLst>
      <p:ext uri="{BB962C8B-B14F-4D97-AF65-F5344CB8AC3E}">
        <p14:creationId xmlns:p14="http://schemas.microsoft.com/office/powerpoint/2010/main" val="600207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Cordova für Hardwarezugriff, </a:t>
            </a:r>
            <a:r>
              <a:rPr lang="de-DE" dirty="0" err="1"/>
              <a:t>Lit</a:t>
            </a:r>
            <a:r>
              <a:rPr lang="de-DE" dirty="0"/>
              <a:t> für schnelle UI-Entwicklung.</a:t>
            </a:r>
          </a:p>
          <a:p>
            <a:r>
              <a:rPr lang="de-DE" dirty="0"/>
              <a:t>Gemini wegen niedriger Latenz, kostenloser API-Nutzung mit täglich begrenzten Tokens</a:t>
            </a:r>
          </a:p>
          <a:p>
            <a:r>
              <a:rPr lang="de-DE" dirty="0"/>
              <a:t>Gemini hat am schnellsten und zuverlässigsten von allen KIs funktioniert</a:t>
            </a:r>
          </a:p>
          <a:p>
            <a:r>
              <a:rPr lang="de-DE" dirty="0"/>
              <a:t>In der kostenlosen Version haben viele KI-Modelle von Gemini zuverlässig abgeliefert</a:t>
            </a:r>
          </a:p>
          <a:p>
            <a:endParaRPr lang="de-DE" dirty="0"/>
          </a:p>
          <a:p>
            <a:r>
              <a:rPr lang="de-DE" dirty="0"/>
              <a:t>Warum </a:t>
            </a:r>
            <a:r>
              <a:rPr lang="de-DE" b="1" dirty="0" err="1"/>
              <a:t>Lit</a:t>
            </a:r>
            <a:r>
              <a:rPr lang="de-DE" dirty="0"/>
              <a:t> und nicht React/Vue? (Antwort: Geringerer Overhead, native Web Components, zukunftssicher).</a:t>
            </a:r>
          </a:p>
          <a:p>
            <a:r>
              <a:rPr lang="de-DE" dirty="0"/>
              <a:t>Warum </a:t>
            </a:r>
            <a:r>
              <a:rPr lang="de-DE" b="1" dirty="0"/>
              <a:t>Gemini Flash</a:t>
            </a:r>
            <a:r>
              <a:rPr lang="de-DE" dirty="0"/>
              <a:t>? (Antwort: Latenz vs. Kosten. Flash ist schneller für Echtzeit-Rezepte als Pro).</a:t>
            </a:r>
          </a:p>
          <a:p>
            <a:endParaRPr lang="de-DE" dirty="0"/>
          </a:p>
          <a:p>
            <a:endParaRPr lang="de-DE" dirty="0"/>
          </a:p>
          <a:p>
            <a:r>
              <a:rPr lang="de-DE" dirty="0"/>
              <a:t>Zeitvorgabe: 30 Sekunden</a:t>
            </a:r>
          </a:p>
          <a:p>
            <a:endParaRPr lang="de-DE" dirty="0"/>
          </a:p>
        </p:txBody>
      </p:sp>
    </p:spTree>
    <p:extLst>
      <p:ext uri="{BB962C8B-B14F-4D97-AF65-F5344CB8AC3E}">
        <p14:creationId xmlns:p14="http://schemas.microsoft.com/office/powerpoint/2010/main" val="2814687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F61D1-5309-DA4D-CFDF-26614902472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792D65E-C850-8061-2C1D-F6AF78B66B36}"/>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5E67363C-ECCE-95E4-4209-856944273D5A}"/>
              </a:ext>
            </a:extLst>
          </p:cNvPr>
          <p:cNvSpPr>
            <a:spLocks noGrp="1"/>
          </p:cNvSpPr>
          <p:nvPr>
            <p:ph type="body" idx="1"/>
          </p:nvPr>
        </p:nvSpPr>
        <p:spPr/>
        <p:txBody>
          <a:bodyPr/>
          <a:lstStyle/>
          <a:p>
            <a:r>
              <a:rPr lang="de-DE" dirty="0"/>
              <a:t>JSON-Parser + Fallback-Rezept waren entscheidend.</a:t>
            </a:r>
          </a:p>
          <a:p>
            <a:r>
              <a:rPr lang="de-DE" dirty="0"/>
              <a:t>Je nach Zeit nicht alle Risiken vorlesen und durchgehen</a:t>
            </a:r>
          </a:p>
          <a:p>
            <a:endParaRPr lang="de-DE" dirty="0"/>
          </a:p>
          <a:p>
            <a:r>
              <a:rPr lang="de-DE" dirty="0"/>
              <a:t>Zeitvorgabe: 30 Sekunden</a:t>
            </a:r>
          </a:p>
          <a:p>
            <a:endParaRPr lang="de-DE" dirty="0"/>
          </a:p>
        </p:txBody>
      </p:sp>
    </p:spTree>
    <p:extLst>
      <p:ext uri="{BB962C8B-B14F-4D97-AF65-F5344CB8AC3E}">
        <p14:creationId xmlns:p14="http://schemas.microsoft.com/office/powerpoint/2010/main" val="101195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sz="1000" b="0" i="0" kern="1200" dirty="0">
                <a:solidFill>
                  <a:schemeClr val="tx1"/>
                </a:solidFill>
                <a:effectLst/>
                <a:latin typeface="Arial" pitchFamily="34" charset="0"/>
                <a:ea typeface="MS PGothic" panose="020B0600070205080204" pitchFamily="34" charset="-128"/>
                <a:cs typeface="Arial" pitchFamily="34" charset="0"/>
              </a:rPr>
              <a:t>Die zentrale Fachlogik liegt in der KI-Integration. Der Prompt wurde so aufgebaut, dass er dynamisch Benutzereingaben wie Zutaten, Ernährungsform, Portionsanzahl und die Regel ‚nur meine Zutaten‘ in die Anfrage injiziert. Ziel war es, die KI zu einer strukturierten JSON-Antwort zu zwingen und gleichzeitig zu vermeiden, dass fremde Zutaten halluziniert werden.</a:t>
            </a:r>
          </a:p>
          <a:p>
            <a:endParaRPr lang="de-DE" sz="1000" b="0" i="0" kern="1200" dirty="0">
              <a:solidFill>
                <a:schemeClr val="tx1"/>
              </a:solidFill>
              <a:effectLst/>
              <a:latin typeface="Arial" pitchFamily="34" charset="0"/>
              <a:ea typeface="MS PGothic" panose="020B0600070205080204" pitchFamily="34" charset="-128"/>
              <a:cs typeface="Arial" pitchFamily="34" charset="0"/>
            </a:endParaRPr>
          </a:p>
          <a:p>
            <a:r>
              <a:rPr lang="de-DE" sz="1000" b="0" i="0" kern="1200" dirty="0">
                <a:solidFill>
                  <a:schemeClr val="tx1"/>
                </a:solidFill>
                <a:effectLst/>
                <a:latin typeface="Arial" pitchFamily="34" charset="0"/>
                <a:ea typeface="MS PGothic" panose="020B0600070205080204" pitchFamily="34" charset="-128"/>
                <a:cs typeface="Arial" pitchFamily="34" charset="0"/>
              </a:rPr>
              <a:t>Ein wesentliches technisches Problem war, dass generative KI-Antworten nicht immer direkt verwertbar sind. Deshalb habe ich eine </a:t>
            </a:r>
            <a:r>
              <a:rPr lang="de-DE" sz="1000" b="0" i="0" kern="1200" dirty="0" err="1">
                <a:solidFill>
                  <a:schemeClr val="tx1"/>
                </a:solidFill>
                <a:effectLst/>
                <a:latin typeface="Arial" pitchFamily="34" charset="0"/>
                <a:ea typeface="MS PGothic" panose="020B0600070205080204" pitchFamily="34" charset="-128"/>
                <a:cs typeface="Arial" pitchFamily="34" charset="0"/>
              </a:rPr>
              <a:t>Parsing</a:t>
            </a:r>
            <a:r>
              <a:rPr lang="de-DE" sz="1000" b="0" i="0" kern="1200" dirty="0">
                <a:solidFill>
                  <a:schemeClr val="tx1"/>
                </a:solidFill>
                <a:effectLst/>
                <a:latin typeface="Arial" pitchFamily="34" charset="0"/>
                <a:ea typeface="MS PGothic" panose="020B0600070205080204" pitchFamily="34" charset="-128"/>
                <a:cs typeface="Arial" pitchFamily="34" charset="0"/>
              </a:rPr>
              <a:t>-Logik implementiert, die Markdown-Artefakte entfernt, das JSON extrahiert und anschließend auf ein </a:t>
            </a:r>
            <a:r>
              <a:rPr lang="de-DE" sz="1000" b="0" i="0" kern="1200" dirty="0" err="1">
                <a:solidFill>
                  <a:schemeClr val="tx1"/>
                </a:solidFill>
                <a:effectLst/>
                <a:latin typeface="Arial" pitchFamily="34" charset="0"/>
                <a:ea typeface="MS PGothic" panose="020B0600070205080204" pitchFamily="34" charset="-128"/>
                <a:cs typeface="Arial" pitchFamily="34" charset="0"/>
              </a:rPr>
              <a:t>TypeScript</a:t>
            </a:r>
            <a:r>
              <a:rPr lang="de-DE" sz="1000" b="0" i="0" kern="1200" dirty="0">
                <a:solidFill>
                  <a:schemeClr val="tx1"/>
                </a:solidFill>
                <a:effectLst/>
                <a:latin typeface="Arial" pitchFamily="34" charset="0"/>
                <a:ea typeface="MS PGothic" panose="020B0600070205080204" pitchFamily="34" charset="-128"/>
                <a:cs typeface="Arial" pitchFamily="34" charset="0"/>
              </a:rPr>
              <a:t>-Interface abbildet. Falls das </a:t>
            </a:r>
            <a:r>
              <a:rPr lang="de-DE" sz="1000" b="0" i="0" kern="1200" dirty="0" err="1">
                <a:solidFill>
                  <a:schemeClr val="tx1"/>
                </a:solidFill>
                <a:effectLst/>
                <a:latin typeface="Arial" pitchFamily="34" charset="0"/>
                <a:ea typeface="MS PGothic" panose="020B0600070205080204" pitchFamily="34" charset="-128"/>
                <a:cs typeface="Arial" pitchFamily="34" charset="0"/>
              </a:rPr>
              <a:t>Parsing</a:t>
            </a:r>
            <a:r>
              <a:rPr lang="de-DE" sz="1000" b="0" i="0" kern="1200" dirty="0">
                <a:solidFill>
                  <a:schemeClr val="tx1"/>
                </a:solidFill>
                <a:effectLst/>
                <a:latin typeface="Arial" pitchFamily="34" charset="0"/>
                <a:ea typeface="MS PGothic" panose="020B0600070205080204" pitchFamily="34" charset="-128"/>
                <a:cs typeface="Arial" pitchFamily="34" charset="0"/>
              </a:rPr>
              <a:t> fehlschlägt oder Felder fehlen, wird ein statisches Fallback-Rezept geladen, damit die App nicht abstürzt.</a:t>
            </a:r>
          </a:p>
          <a:p>
            <a:endParaRPr lang="de-DE" sz="1000" b="0" i="0" kern="1200" dirty="0">
              <a:solidFill>
                <a:schemeClr val="tx1"/>
              </a:solidFill>
              <a:effectLst/>
              <a:latin typeface="Arial" pitchFamily="34" charset="0"/>
              <a:ea typeface="MS PGothic" panose="020B0600070205080204" pitchFamily="34" charset="-128"/>
              <a:cs typeface="Arial" pitchFamily="34" charset="0"/>
            </a:endParaRPr>
          </a:p>
          <a:p>
            <a:endParaRPr lang="de-DE" dirty="0"/>
          </a:p>
        </p:txBody>
      </p:sp>
    </p:spTree>
    <p:extLst>
      <p:ext uri="{BB962C8B-B14F-4D97-AF65-F5344CB8AC3E}">
        <p14:creationId xmlns:p14="http://schemas.microsoft.com/office/powerpoint/2010/main" val="1620672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sz="1000" b="0" i="0" kern="1200" dirty="0">
                <a:solidFill>
                  <a:schemeClr val="tx1"/>
                </a:solidFill>
                <a:effectLst/>
                <a:latin typeface="Arial" pitchFamily="34" charset="0"/>
                <a:ea typeface="MS PGothic" panose="020B0600070205080204" pitchFamily="34" charset="-128"/>
                <a:cs typeface="Arial" pitchFamily="34" charset="0"/>
              </a:rPr>
              <a:t>Eine weitere technische Eigenleistung war der Kochmodus. Hier werden Rezeptschritte per Text-</a:t>
            </a:r>
            <a:r>
              <a:rPr lang="de-DE" sz="1000" b="0" i="0" kern="1200" dirty="0" err="1">
                <a:solidFill>
                  <a:schemeClr val="tx1"/>
                </a:solidFill>
                <a:effectLst/>
                <a:latin typeface="Arial" pitchFamily="34" charset="0"/>
                <a:ea typeface="MS PGothic" panose="020B0600070205080204" pitchFamily="34" charset="-128"/>
                <a:cs typeface="Arial" pitchFamily="34" charset="0"/>
              </a:rPr>
              <a:t>to</a:t>
            </a:r>
            <a:r>
              <a:rPr lang="de-DE" sz="1000" b="0" i="0" kern="1200" dirty="0">
                <a:solidFill>
                  <a:schemeClr val="tx1"/>
                </a:solidFill>
                <a:effectLst/>
                <a:latin typeface="Arial" pitchFamily="34" charset="0"/>
                <a:ea typeface="MS PGothic" panose="020B0600070205080204" pitchFamily="34" charset="-128"/>
                <a:cs typeface="Arial" pitchFamily="34" charset="0"/>
              </a:rPr>
              <a:t>-Speech vorgelesen, und aus unstrukturiertem KI-Text werden per regulärem Ausdruck automatisch Zeitangaben erkannt. Diese werden in numerische Werte umgewandelt und dem Nutzer als klickbarer </a:t>
            </a:r>
            <a:r>
              <a:rPr lang="de-DE" sz="1000" b="0" i="0" kern="1200" dirty="0" err="1">
                <a:solidFill>
                  <a:schemeClr val="tx1"/>
                </a:solidFill>
                <a:effectLst/>
                <a:latin typeface="Arial" pitchFamily="34" charset="0"/>
                <a:ea typeface="MS PGothic" panose="020B0600070205080204" pitchFamily="34" charset="-128"/>
                <a:cs typeface="Arial" pitchFamily="34" charset="0"/>
              </a:rPr>
              <a:t>Timer</a:t>
            </a:r>
            <a:r>
              <a:rPr lang="de-DE" sz="1000" b="0" i="0" kern="1200" dirty="0">
                <a:solidFill>
                  <a:schemeClr val="tx1"/>
                </a:solidFill>
                <a:effectLst/>
                <a:latin typeface="Arial" pitchFamily="34" charset="0"/>
                <a:ea typeface="MS PGothic" panose="020B0600070205080204" pitchFamily="34" charset="-128"/>
                <a:cs typeface="Arial" pitchFamily="34" charset="0"/>
              </a:rPr>
              <a:t> angeboten, ergänzt durch Vibrationsfeedback bei Ablauf.</a:t>
            </a:r>
          </a:p>
          <a:p>
            <a:endParaRPr lang="de-DE" sz="1000" b="0" i="0" kern="1200" dirty="0">
              <a:solidFill>
                <a:schemeClr val="tx1"/>
              </a:solidFill>
              <a:effectLst/>
              <a:latin typeface="Arial" pitchFamily="34" charset="0"/>
              <a:ea typeface="MS PGothic" panose="020B0600070205080204" pitchFamily="34" charset="-128"/>
              <a:cs typeface="Arial" pitchFamily="34" charset="0"/>
            </a:endParaRPr>
          </a:p>
          <a:p>
            <a:r>
              <a:rPr lang="de-DE" sz="1000" b="0" i="0" kern="1200" dirty="0">
                <a:solidFill>
                  <a:schemeClr val="tx1"/>
                </a:solidFill>
                <a:effectLst/>
                <a:latin typeface="Arial" pitchFamily="34" charset="0"/>
                <a:ea typeface="MS PGothic" panose="020B0600070205080204" pitchFamily="34" charset="-128"/>
                <a:cs typeface="Arial" pitchFamily="34" charset="0"/>
              </a:rPr>
              <a:t>Ich zeige Ihnen jetzt kurz den Kernablauf der Anwendung: Eingabe, Generierung und Kochmodus. Die Demonstration ist bewusst kurz gehalten, da der Schwerpunkt meines Vortrags auf der technischen Umsetzung und Begründung liegt.</a:t>
            </a:r>
            <a:endParaRPr lang="de-DE" dirty="0"/>
          </a:p>
          <a:p>
            <a:endParaRPr lang="de-DE" dirty="0"/>
          </a:p>
          <a:p>
            <a:r>
              <a:rPr lang="de-DE" dirty="0"/>
              <a:t>Algorithmische Zeiterkennung </a:t>
            </a:r>
            <a:r>
              <a:rPr lang="de-DE" dirty="0" err="1"/>
              <a:t>Regex</a:t>
            </a:r>
            <a:r>
              <a:rPr lang="de-DE" dirty="0"/>
              <a:t> Plugin</a:t>
            </a:r>
          </a:p>
          <a:p>
            <a:pPr marL="0" indent="0">
              <a:buNone/>
            </a:pPr>
            <a:r>
              <a:rPr lang="de-DE" dirty="0"/>
              <a:t>      Automatisches Extrahieren von </a:t>
            </a:r>
            <a:r>
              <a:rPr lang="de-DE" dirty="0" err="1"/>
              <a:t>Timern</a:t>
            </a:r>
            <a:r>
              <a:rPr lang="de-DE" dirty="0"/>
              <a:t> aus unstrukturiertem Text</a:t>
            </a:r>
          </a:p>
          <a:p>
            <a:endParaRPr lang="de-DE" dirty="0"/>
          </a:p>
          <a:p>
            <a:pPr lvl="1"/>
            <a:r>
              <a:rPr lang="de-DE" dirty="0"/>
              <a:t>Sprachausgabe: Barrierefreie TTS-Integration für freies Arbeiten.</a:t>
            </a:r>
          </a:p>
          <a:p>
            <a:pPr lvl="1"/>
            <a:r>
              <a:rPr lang="de-DE" dirty="0"/>
              <a:t>Haptik: Vibrations-Alarm bei </a:t>
            </a:r>
            <a:r>
              <a:rPr lang="de-DE" dirty="0" err="1"/>
              <a:t>Timer</a:t>
            </a:r>
            <a:r>
              <a:rPr lang="de-DE" dirty="0"/>
              <a:t>-Ablauf (native Bridge).</a:t>
            </a:r>
          </a:p>
          <a:p>
            <a:pPr lvl="1"/>
            <a:endParaRPr lang="de-DE" dirty="0"/>
          </a:p>
          <a:p>
            <a:pPr lvl="1"/>
            <a:r>
              <a:rPr lang="de-DE" dirty="0"/>
              <a:t>Clip 2 Zeiterkennung Kochmodus</a:t>
            </a:r>
          </a:p>
          <a:p>
            <a:pPr lvl="1"/>
            <a:endParaRPr lang="de-DE" dirty="0"/>
          </a:p>
          <a:p>
            <a:endParaRPr lang="de-DE" dirty="0"/>
          </a:p>
        </p:txBody>
      </p:sp>
    </p:spTree>
    <p:extLst>
      <p:ext uri="{BB962C8B-B14F-4D97-AF65-F5344CB8AC3E}">
        <p14:creationId xmlns:p14="http://schemas.microsoft.com/office/powerpoint/2010/main" val="2629448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8B96C-DF4C-52CB-EFF4-F72653A6CC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055C344-097E-325D-1D0C-5B3BF8A7FAD7}"/>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AF0C118C-EDDA-7344-E67F-50738D2C14B9}"/>
              </a:ext>
            </a:extLst>
          </p:cNvPr>
          <p:cNvSpPr>
            <a:spLocks noGrp="1"/>
          </p:cNvSpPr>
          <p:nvPr>
            <p:ph type="body" idx="1"/>
          </p:nvPr>
        </p:nvSpPr>
        <p:spPr/>
        <p:txBody>
          <a:bodyPr/>
          <a:lstStyle/>
          <a:p>
            <a:r>
              <a:rPr lang="de-DE" sz="1000" b="0" i="0" kern="1200" dirty="0">
                <a:solidFill>
                  <a:schemeClr val="tx1"/>
                </a:solidFill>
                <a:effectLst/>
                <a:latin typeface="Arial" pitchFamily="34" charset="0"/>
                <a:ea typeface="MS PGothic" panose="020B0600070205080204" pitchFamily="34" charset="-128"/>
                <a:cs typeface="Arial" pitchFamily="34" charset="0"/>
              </a:rPr>
              <a:t>Die Qualitätssicherung erfolgte sowohl im Browser als auch auf dem physischen Android-Testgerät, weil Kamera, Vibration und </a:t>
            </a:r>
            <a:r>
              <a:rPr lang="de-DE" sz="1000" b="0" i="0" kern="1200" dirty="0" err="1">
                <a:solidFill>
                  <a:schemeClr val="tx1"/>
                </a:solidFill>
                <a:effectLst/>
                <a:latin typeface="Arial" pitchFamily="34" charset="0"/>
                <a:ea typeface="MS PGothic" panose="020B0600070205080204" pitchFamily="34" charset="-128"/>
                <a:cs typeface="Arial" pitchFamily="34" charset="0"/>
              </a:rPr>
              <a:t>SpeechSynthesis</a:t>
            </a:r>
            <a:r>
              <a:rPr lang="de-DE" sz="1000" b="0" i="0" kern="1200" dirty="0">
                <a:solidFill>
                  <a:schemeClr val="tx1"/>
                </a:solidFill>
                <a:effectLst/>
                <a:latin typeface="Arial" pitchFamily="34" charset="0"/>
                <a:ea typeface="MS PGothic" panose="020B0600070205080204" pitchFamily="34" charset="-128"/>
                <a:cs typeface="Arial" pitchFamily="34" charset="0"/>
              </a:rPr>
              <a:t> realistisch nur dort testbar waren. Besonders relevant war Testfall TF-05: Beim schnellen Wechsel zwischen Kochschritten überlappten sich Audioausgaben. Dieses Problem wurde durch </a:t>
            </a:r>
            <a:r>
              <a:rPr lang="de-DE" sz="1000" b="0" i="0" kern="1200" dirty="0" err="1">
                <a:solidFill>
                  <a:schemeClr val="tx1"/>
                </a:solidFill>
                <a:effectLst/>
                <a:latin typeface="Arial" pitchFamily="34" charset="0"/>
                <a:ea typeface="MS PGothic" panose="020B0600070205080204" pitchFamily="34" charset="-128"/>
                <a:cs typeface="Arial" pitchFamily="34" charset="0"/>
              </a:rPr>
              <a:t>Refactoring</a:t>
            </a:r>
            <a:r>
              <a:rPr lang="de-DE" sz="1000" b="0" i="0" kern="1200" dirty="0">
                <a:solidFill>
                  <a:schemeClr val="tx1"/>
                </a:solidFill>
                <a:effectLst/>
                <a:latin typeface="Arial" pitchFamily="34" charset="0"/>
                <a:ea typeface="MS PGothic" panose="020B0600070205080204" pitchFamily="34" charset="-128"/>
                <a:cs typeface="Arial" pitchFamily="34" charset="0"/>
              </a:rPr>
              <a:t> der Navigation und einen verpflichtenden </a:t>
            </a:r>
            <a:r>
              <a:rPr lang="de-DE" sz="1000" b="0" i="0" kern="1200" dirty="0" err="1">
                <a:solidFill>
                  <a:schemeClr val="tx1"/>
                </a:solidFill>
                <a:effectLst/>
                <a:latin typeface="Arial" pitchFamily="34" charset="0"/>
                <a:ea typeface="MS PGothic" panose="020B0600070205080204" pitchFamily="34" charset="-128"/>
                <a:cs typeface="Arial" pitchFamily="34" charset="0"/>
              </a:rPr>
              <a:t>cancel</a:t>
            </a:r>
            <a:r>
              <a:rPr lang="de-DE" sz="1000" b="0" i="0" kern="1200" dirty="0">
                <a:solidFill>
                  <a:schemeClr val="tx1"/>
                </a:solidFill>
                <a:effectLst/>
                <a:latin typeface="Arial" pitchFamily="34" charset="0"/>
                <a:ea typeface="MS PGothic" panose="020B0600070205080204" pitchFamily="34" charset="-128"/>
                <a:cs typeface="Arial" pitchFamily="34" charset="0"/>
              </a:rPr>
              <a:t>()-Aufruf vor jedem neuen TTS-Start behoben; der anschließende </a:t>
            </a:r>
            <a:r>
              <a:rPr lang="de-DE" sz="1000" b="0" i="0" kern="1200" dirty="0" err="1">
                <a:solidFill>
                  <a:schemeClr val="tx1"/>
                </a:solidFill>
                <a:effectLst/>
                <a:latin typeface="Arial" pitchFamily="34" charset="0"/>
                <a:ea typeface="MS PGothic" panose="020B0600070205080204" pitchFamily="34" charset="-128"/>
                <a:cs typeface="Arial" pitchFamily="34" charset="0"/>
              </a:rPr>
              <a:t>Retest</a:t>
            </a:r>
            <a:r>
              <a:rPr lang="de-DE" sz="1000" b="0" i="0" kern="1200" dirty="0">
                <a:solidFill>
                  <a:schemeClr val="tx1"/>
                </a:solidFill>
                <a:effectLst/>
                <a:latin typeface="Arial" pitchFamily="34" charset="0"/>
                <a:ea typeface="MS PGothic" panose="020B0600070205080204" pitchFamily="34" charset="-128"/>
                <a:cs typeface="Arial" pitchFamily="34" charset="0"/>
              </a:rPr>
              <a:t> verlief erfolgreich.</a:t>
            </a:r>
            <a:endParaRPr lang="de-DE" dirty="0"/>
          </a:p>
        </p:txBody>
      </p:sp>
    </p:spTree>
    <p:extLst>
      <p:ext uri="{BB962C8B-B14F-4D97-AF65-F5344CB8AC3E}">
        <p14:creationId xmlns:p14="http://schemas.microsoft.com/office/powerpoint/2010/main" val="2865125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BA825-43F5-C750-289A-C9AE23ACF4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6F3F89E-2A68-1D4B-0536-EBC6ACE44DE9}"/>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0960B080-7F68-3B9C-9EB2-AABFB58D2F35}"/>
              </a:ext>
            </a:extLst>
          </p:cNvPr>
          <p:cNvSpPr>
            <a:spLocks noGrp="1"/>
          </p:cNvSpPr>
          <p:nvPr>
            <p:ph type="body" idx="1"/>
          </p:nvPr>
        </p:nvSpPr>
        <p:spPr/>
        <p:txBody>
          <a:bodyPr/>
          <a:lstStyle/>
          <a:p>
            <a:r>
              <a:rPr lang="de-DE" sz="1000" b="0" i="0" kern="1200" dirty="0">
                <a:solidFill>
                  <a:schemeClr val="tx1"/>
                </a:solidFill>
                <a:effectLst/>
                <a:latin typeface="Arial" pitchFamily="34" charset="0"/>
                <a:ea typeface="MS PGothic" panose="020B0600070205080204" pitchFamily="34" charset="-128"/>
                <a:cs typeface="Arial" pitchFamily="34" charset="0"/>
              </a:rPr>
              <a:t>Wirtschaftlich wurde vorab geprüft, ob ein Zukauf oder eine Eigenentwicklung sinnvoller ist. Die tatsächlichen Projektkosten lagen bei 3.570 Euro, während eine vergleichbare Buy-Alternative laut Marktrecherche bei mindestens 15.000 Euro liegen würde. Neben der rechnerischen Einsparung entstand zusätzlicher qualitativer Mehrwert durch internen Know-how-Aufbau im Bereich hybrider KI-Architekturen.</a:t>
            </a:r>
          </a:p>
          <a:p>
            <a:endParaRPr lang="de-DE" dirty="0"/>
          </a:p>
          <a:p>
            <a:r>
              <a:rPr lang="de-DE" dirty="0"/>
              <a:t>Die Eigenentwicklung amortisiert sich sofort.</a:t>
            </a:r>
          </a:p>
          <a:p>
            <a:r>
              <a:rPr lang="de-DE" b="1" dirty="0"/>
              <a:t>Dein ROI:</a:t>
            </a:r>
            <a:r>
              <a:rPr lang="de-DE" dirty="0"/>
              <a:t> Die 14.430 € Ersparnis sind super. Bereite dich auf die Frage vor: </a:t>
            </a:r>
            <a:r>
              <a:rPr lang="de-DE" i="1" dirty="0"/>
              <a:t>"Wie setzen sich die 3.570 € zusammen?"</a:t>
            </a:r>
            <a:r>
              <a:rPr lang="de-DE" dirty="0"/>
              <a:t> (Antwort: Dein fiktiver Stundensatz als Junior-Dev × 80h + Gemeinkosten).</a:t>
            </a:r>
          </a:p>
          <a:p>
            <a:endParaRPr lang="de-DE" dirty="0"/>
          </a:p>
          <a:p>
            <a:r>
              <a:rPr lang="de-DE" dirty="0"/>
              <a:t>Zeitvorgabe: 30 Sekunden</a:t>
            </a:r>
          </a:p>
        </p:txBody>
      </p:sp>
    </p:spTree>
    <p:extLst>
      <p:ext uri="{BB962C8B-B14F-4D97-AF65-F5344CB8AC3E}">
        <p14:creationId xmlns:p14="http://schemas.microsoft.com/office/powerpoint/2010/main" val="3414768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31A29-99C7-6052-13EC-917EB18DFAB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B94821-EC09-7DD1-05E4-E1EC9757998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FED0C02A-2DD0-BC8D-9A0F-2D098D8F1B9A}"/>
              </a:ext>
            </a:extLst>
          </p:cNvPr>
          <p:cNvSpPr>
            <a:spLocks noGrp="1"/>
          </p:cNvSpPr>
          <p:nvPr>
            <p:ph type="body" idx="1"/>
          </p:nvPr>
        </p:nvSpPr>
        <p:spPr/>
        <p:txBody>
          <a:bodyPr/>
          <a:lstStyle/>
          <a:p>
            <a:r>
              <a:rPr lang="de-DE" sz="1000" b="0" i="0" kern="1200" dirty="0">
                <a:solidFill>
                  <a:schemeClr val="tx1"/>
                </a:solidFill>
                <a:effectLst/>
                <a:latin typeface="Arial" pitchFamily="34" charset="0"/>
                <a:ea typeface="MS PGothic" panose="020B0600070205080204" pitchFamily="34" charset="-128"/>
                <a:cs typeface="Arial" pitchFamily="34" charset="0"/>
              </a:rPr>
              <a:t>Im Soll-Ist-Vergleich wurden die zentralen Projektziele erreicht: Mobile-First-UI, hybrider Wrapper, Kameraanbindung, KI-Rezeptgenerierung inklusive </a:t>
            </a:r>
            <a:r>
              <a:rPr lang="de-DE" sz="1000" b="0" i="0" kern="1200" dirty="0" err="1">
                <a:solidFill>
                  <a:schemeClr val="tx1"/>
                </a:solidFill>
                <a:effectLst/>
                <a:latin typeface="Arial" pitchFamily="34" charset="0"/>
                <a:ea typeface="MS PGothic" panose="020B0600070205080204" pitchFamily="34" charset="-128"/>
                <a:cs typeface="Arial" pitchFamily="34" charset="0"/>
              </a:rPr>
              <a:t>Parsing</a:t>
            </a:r>
            <a:r>
              <a:rPr lang="de-DE" sz="1000" b="0" i="0" kern="1200" dirty="0">
                <a:solidFill>
                  <a:schemeClr val="tx1"/>
                </a:solidFill>
                <a:effectLst/>
                <a:latin typeface="Arial" pitchFamily="34" charset="0"/>
                <a:ea typeface="MS PGothic" panose="020B0600070205080204" pitchFamily="34" charset="-128"/>
                <a:cs typeface="Arial" pitchFamily="34" charset="0"/>
              </a:rPr>
              <a:t> und </a:t>
            </a:r>
            <a:r>
              <a:rPr lang="de-DE" sz="1000" b="0" i="0" kern="1200" dirty="0" err="1">
                <a:solidFill>
                  <a:schemeClr val="tx1"/>
                </a:solidFill>
                <a:effectLst/>
                <a:latin typeface="Arial" pitchFamily="34" charset="0"/>
                <a:ea typeface="MS PGothic" panose="020B0600070205080204" pitchFamily="34" charset="-128"/>
                <a:cs typeface="Arial" pitchFamily="34" charset="0"/>
              </a:rPr>
              <a:t>Fallback</a:t>
            </a:r>
            <a:r>
              <a:rPr lang="de-DE" sz="1000" b="0" i="0" kern="1200" dirty="0">
                <a:solidFill>
                  <a:schemeClr val="tx1"/>
                </a:solidFill>
                <a:effectLst/>
                <a:latin typeface="Arial" pitchFamily="34" charset="0"/>
                <a:ea typeface="MS PGothic" panose="020B0600070205080204" pitchFamily="34" charset="-128"/>
                <a:cs typeface="Arial" pitchFamily="34" charset="0"/>
              </a:rPr>
              <a:t> sowie lokale Persistenz wurden erfolgreich umgesetzt. Nicht realisiert wurden das geplante Backend und die Bildgenerierung; beide Punkte wurden jedoch bewusst zugunsten der Kernfunktionen priorisiert. Insgesamt wurde das Projekt innerhalb des 80-Stunden-Rahmens fertiggestellt und laut DFG-internem Abschluss ohne Beanstandung abgenommen.</a:t>
            </a:r>
            <a:endParaRPr lang="de-DE" dirty="0"/>
          </a:p>
          <a:p>
            <a:endParaRPr lang="de-DE" dirty="0"/>
          </a:p>
          <a:p>
            <a:r>
              <a:rPr lang="de-DE" dirty="0"/>
              <a:t>Ausblick für eine 2.0 Version:</a:t>
            </a:r>
          </a:p>
          <a:p>
            <a:pPr marL="171450" indent="-171450">
              <a:buFontTx/>
              <a:buChar char="-"/>
            </a:pPr>
            <a:r>
              <a:rPr lang="de-DE" dirty="0"/>
              <a:t>Für IOS nutzbar und frei zugänglich machen</a:t>
            </a:r>
          </a:p>
          <a:p>
            <a:pPr marL="171450" indent="-171450">
              <a:buFontTx/>
              <a:buChar char="-"/>
            </a:pPr>
            <a:r>
              <a:rPr lang="de-DE" dirty="0"/>
              <a:t>Backendserver für die API-Kapselung zur sicheren KI-Key Verwahrung.</a:t>
            </a:r>
          </a:p>
          <a:p>
            <a:pPr marL="171450" indent="-171450">
              <a:buFontTx/>
              <a:buChar char="-"/>
            </a:pPr>
            <a:r>
              <a:rPr lang="de-DE" dirty="0"/>
              <a:t>Eine eigene Anwendung als Webwendung und als App Anwendung getrennt</a:t>
            </a:r>
          </a:p>
          <a:p>
            <a:pPr marL="171450" indent="-171450">
              <a:buFontTx/>
              <a:buChar char="-"/>
            </a:pPr>
            <a:r>
              <a:rPr lang="de-DE" dirty="0" err="1"/>
              <a:t>EcoChef</a:t>
            </a:r>
            <a:r>
              <a:rPr lang="de-DE" dirty="0"/>
              <a:t> für alle Nutzer kostenlos nutzbar zu machen</a:t>
            </a:r>
          </a:p>
          <a:p>
            <a:pPr marL="171450" indent="-171450">
              <a:buFontTx/>
              <a:buChar char="-"/>
            </a:pPr>
            <a:endParaRPr lang="de-DE" dirty="0"/>
          </a:p>
        </p:txBody>
      </p:sp>
    </p:spTree>
    <p:extLst>
      <p:ext uri="{BB962C8B-B14F-4D97-AF65-F5344CB8AC3E}">
        <p14:creationId xmlns:p14="http://schemas.microsoft.com/office/powerpoint/2010/main" val="3649064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Hier finden Sie alle benutzten Quellenangaben</a:t>
            </a:r>
          </a:p>
        </p:txBody>
      </p:sp>
    </p:spTree>
    <p:extLst>
      <p:ext uri="{BB962C8B-B14F-4D97-AF65-F5344CB8AC3E}">
        <p14:creationId xmlns:p14="http://schemas.microsoft.com/office/powerpoint/2010/main" val="3287251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1AE5C-A3AB-B32C-CED6-C6A62CD9425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01F51C1-0185-DC66-A042-2E801560E808}"/>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C9971864-E45A-5C6B-6E69-6C29843F21EE}"/>
              </a:ext>
            </a:extLst>
          </p:cNvPr>
          <p:cNvSpPr>
            <a:spLocks noGrp="1"/>
          </p:cNvSpPr>
          <p:nvPr>
            <p:ph type="body" idx="1"/>
          </p:nvPr>
        </p:nvSpPr>
        <p:spPr/>
        <p:txBody>
          <a:bodyPr/>
          <a:lstStyle/>
          <a:p>
            <a:r>
              <a:rPr lang="de-DE" dirty="0"/>
              <a:t>Hier finden Sie alle benutzten Quellenangaben</a:t>
            </a:r>
          </a:p>
        </p:txBody>
      </p:sp>
    </p:spTree>
    <p:extLst>
      <p:ext uri="{BB962C8B-B14F-4D97-AF65-F5344CB8AC3E}">
        <p14:creationId xmlns:p14="http://schemas.microsoft.com/office/powerpoint/2010/main" val="1688303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_1/3 Farbe">
    <p:spTree>
      <p:nvGrpSpPr>
        <p:cNvPr id="1" name=""/>
        <p:cNvGrpSpPr/>
        <p:nvPr/>
      </p:nvGrpSpPr>
      <p:grpSpPr>
        <a:xfrm>
          <a:off x="0" y="0"/>
          <a:ext cx="0" cy="0"/>
          <a:chOff x="0" y="0"/>
          <a:chExt cx="0" cy="0"/>
        </a:xfrm>
      </p:grpSpPr>
      <p:sp>
        <p:nvSpPr>
          <p:cNvPr id="5" name="Title 1"/>
          <p:cNvSpPr>
            <a:spLocks noGrp="1"/>
          </p:cNvSpPr>
          <p:nvPr>
            <p:ph type="ctrTitle"/>
          </p:nvPr>
        </p:nvSpPr>
        <p:spPr>
          <a:xfrm>
            <a:off x="385200" y="2487600"/>
            <a:ext cx="11484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dirty="0"/>
              <a:t>Titelmasterformat durch Klicken bearbeiten</a:t>
            </a:r>
            <a:endParaRPr lang="en-US" dirty="0"/>
          </a:p>
        </p:txBody>
      </p:sp>
      <p:sp>
        <p:nvSpPr>
          <p:cNvPr id="6" name="Subtitle 2"/>
          <p:cNvSpPr>
            <a:spLocks noGrp="1"/>
          </p:cNvSpPr>
          <p:nvPr>
            <p:ph type="subTitle" idx="1"/>
          </p:nvPr>
        </p:nvSpPr>
        <p:spPr>
          <a:xfrm>
            <a:off x="384000" y="2980800"/>
            <a:ext cx="11484000" cy="1655762"/>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endParaRPr lang="en-US" dirty="0"/>
          </a:p>
        </p:txBody>
      </p:sp>
      <p:pic>
        <p:nvPicPr>
          <p:cNvPr id="2" name="Picture 1" descr="BFW Dortmund">
            <a:extLst>
              <a:ext uri="{FF2B5EF4-FFF2-40B4-BE49-F238E27FC236}">
                <a16:creationId xmlns:a16="http://schemas.microsoft.com/office/drawing/2014/main" id="{2B296862-A473-C10E-36D5-759B5321DF08}"/>
              </a:ext>
            </a:extLst>
          </p:cNvPr>
          <p:cNvPicPr>
            <a:picLocks noChangeAspect="1"/>
          </p:cNvPicPr>
          <p:nvPr userDrawn="1"/>
        </p:nvPicPr>
        <p:blipFill>
          <a:blip r:embed="rId2"/>
          <a:stretch>
            <a:fillRect/>
          </a:stretch>
        </p:blipFill>
        <p:spPr>
          <a:xfrm>
            <a:off x="4229102" y="5234221"/>
            <a:ext cx="1557788" cy="1223977"/>
          </a:xfrm>
          <a:prstGeom prst="rect">
            <a:avLst/>
          </a:prstGeom>
        </p:spPr>
      </p:pic>
      <p:pic>
        <p:nvPicPr>
          <p:cNvPr id="3" name="Picture 2" descr="News Detail DFG setzt Kommission für Nachhaltigkeit ein - Climate Service  Center Germany">
            <a:extLst>
              <a:ext uri="{FF2B5EF4-FFF2-40B4-BE49-F238E27FC236}">
                <a16:creationId xmlns:a16="http://schemas.microsoft.com/office/drawing/2014/main" id="{17FA6FA4-32D9-554E-3AAE-AB31097CD69E}"/>
              </a:ext>
            </a:extLst>
          </p:cNvPr>
          <p:cNvPicPr>
            <a:picLocks noChangeAspect="1"/>
          </p:cNvPicPr>
          <p:nvPr userDrawn="1"/>
        </p:nvPicPr>
        <p:blipFill>
          <a:blip r:embed="rId3"/>
          <a:stretch>
            <a:fillRect/>
          </a:stretch>
        </p:blipFill>
        <p:spPr>
          <a:xfrm>
            <a:off x="6096000" y="5226294"/>
            <a:ext cx="1557789" cy="1239831"/>
          </a:xfrm>
          <a:prstGeom prst="rect">
            <a:avLst/>
          </a:prstGeom>
        </p:spPr>
      </p:pic>
      <p:sp>
        <p:nvSpPr>
          <p:cNvPr id="8" name="Rechteck 7">
            <a:extLst>
              <a:ext uri="{FF2B5EF4-FFF2-40B4-BE49-F238E27FC236}">
                <a16:creationId xmlns:a16="http://schemas.microsoft.com/office/drawing/2014/main" id="{854E4AAE-B812-254F-7E55-6EF77CDF5182}"/>
              </a:ext>
            </a:extLst>
          </p:cNvPr>
          <p:cNvSpPr/>
          <p:nvPr userDrawn="1"/>
        </p:nvSpPr>
        <p:spPr>
          <a:xfrm>
            <a:off x="3987538" y="5226294"/>
            <a:ext cx="3864990" cy="13536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91394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_1/3 Foto">
    <p:spTree>
      <p:nvGrpSpPr>
        <p:cNvPr id="1" name=""/>
        <p:cNvGrpSpPr/>
        <p:nvPr/>
      </p:nvGrpSpPr>
      <p:grpSpPr>
        <a:xfrm>
          <a:off x="0" y="0"/>
          <a:ext cx="0" cy="0"/>
          <a:chOff x="0" y="0"/>
          <a:chExt cx="0" cy="0"/>
        </a:xfrm>
      </p:grpSpPr>
      <p:sp>
        <p:nvSpPr>
          <p:cNvPr id="8" name="Textfeld 7"/>
          <p:cNvSpPr txBox="1"/>
          <p:nvPr/>
        </p:nvSpPr>
        <p:spPr>
          <a:xfrm>
            <a:off x="-1703388" y="495300"/>
            <a:ext cx="1439863" cy="1477963"/>
          </a:xfrm>
          <a:prstGeom prst="rect">
            <a:avLst/>
          </a:prstGeom>
          <a:noFill/>
        </p:spPr>
        <p:txBody>
          <a:bodyPr>
            <a:spAutoFit/>
          </a:bodyPr>
          <a:lstStyle/>
          <a:p>
            <a:pPr eaLnBrk="1" fontAlgn="auto" hangingPunct="1">
              <a:spcBef>
                <a:spcPts val="0"/>
              </a:spcBef>
              <a:spcAft>
                <a:spcPts val="0"/>
              </a:spcAft>
              <a:defRPr/>
            </a:pPr>
            <a:r>
              <a:rPr lang="de-DE" sz="1000" b="1" dirty="0">
                <a:latin typeface="+mn-lt"/>
                <a:ea typeface="+mn-ea"/>
              </a:rPr>
              <a:t>Bild zuschneiden unter:</a:t>
            </a:r>
          </a:p>
          <a:p>
            <a:pPr marL="171450" indent="-171450" eaLnBrk="1" fontAlgn="auto" hangingPunct="1">
              <a:spcBef>
                <a:spcPts val="0"/>
              </a:spcBef>
              <a:spcAft>
                <a:spcPts val="0"/>
              </a:spcAft>
              <a:buFontTx/>
              <a:buChar char="-"/>
              <a:defRPr/>
            </a:pPr>
            <a:r>
              <a:rPr lang="de-DE" sz="1000" dirty="0">
                <a:latin typeface="+mn-lt"/>
                <a:ea typeface="+mn-ea"/>
              </a:rPr>
              <a:t>Format</a:t>
            </a:r>
          </a:p>
          <a:p>
            <a:pPr marL="171450" indent="-171450" eaLnBrk="1" fontAlgn="auto" hangingPunct="1">
              <a:spcBef>
                <a:spcPts val="0"/>
              </a:spcBef>
              <a:spcAft>
                <a:spcPts val="0"/>
              </a:spcAft>
              <a:buFontTx/>
              <a:buChar char="-"/>
              <a:defRPr/>
            </a:pPr>
            <a:r>
              <a:rPr lang="de-DE" sz="1000" dirty="0">
                <a:latin typeface="+mn-lt"/>
                <a:ea typeface="+mn-ea"/>
              </a:rPr>
              <a:t>Zuschneiden</a:t>
            </a:r>
          </a:p>
          <a:p>
            <a:pPr marL="171450" indent="-171450" eaLnBrk="1" fontAlgn="auto" hangingPunct="1">
              <a:spcBef>
                <a:spcPts val="0"/>
              </a:spcBef>
              <a:spcAft>
                <a:spcPts val="0"/>
              </a:spcAft>
              <a:buFontTx/>
              <a:buChar char="-"/>
              <a:defRPr/>
            </a:pPr>
            <a:r>
              <a:rPr lang="de-DE" sz="1000" dirty="0" err="1">
                <a:latin typeface="+mn-lt"/>
                <a:ea typeface="+mn-ea"/>
              </a:rPr>
              <a:t>Zuschneidewerkzeug</a:t>
            </a:r>
            <a:r>
              <a:rPr lang="de-DE" sz="1000" dirty="0">
                <a:latin typeface="+mn-lt"/>
                <a:ea typeface="+mn-ea"/>
              </a:rPr>
              <a:t> horizontal bis zur ersten oder zweiten Linie ziehen</a:t>
            </a:r>
          </a:p>
        </p:txBody>
      </p:sp>
      <p:sp>
        <p:nvSpPr>
          <p:cNvPr id="5" name="Title 1"/>
          <p:cNvSpPr>
            <a:spLocks noGrp="1"/>
          </p:cNvSpPr>
          <p:nvPr>
            <p:ph type="ctrTitle"/>
          </p:nvPr>
        </p:nvSpPr>
        <p:spPr>
          <a:xfrm>
            <a:off x="384000" y="2487600"/>
            <a:ext cx="11484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a:t>Titelmasterformat durch Klicken bearbeiten</a:t>
            </a:r>
            <a:endParaRPr lang="en-US" dirty="0"/>
          </a:p>
        </p:txBody>
      </p:sp>
      <p:sp>
        <p:nvSpPr>
          <p:cNvPr id="6" name="Subtitle 2"/>
          <p:cNvSpPr>
            <a:spLocks noGrp="1"/>
          </p:cNvSpPr>
          <p:nvPr>
            <p:ph type="subTitle" idx="1"/>
          </p:nvPr>
        </p:nvSpPr>
        <p:spPr>
          <a:xfrm>
            <a:off x="384000" y="2980800"/>
            <a:ext cx="11484000" cy="1655762"/>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2" name="Picture 1" descr="BFW Dortmund">
            <a:extLst>
              <a:ext uri="{FF2B5EF4-FFF2-40B4-BE49-F238E27FC236}">
                <a16:creationId xmlns:a16="http://schemas.microsoft.com/office/drawing/2014/main" id="{67EFDDB7-983F-05AC-585B-7677C996985C}"/>
              </a:ext>
            </a:extLst>
          </p:cNvPr>
          <p:cNvPicPr>
            <a:picLocks noChangeAspect="1"/>
          </p:cNvPicPr>
          <p:nvPr userDrawn="1"/>
        </p:nvPicPr>
        <p:blipFill>
          <a:blip r:embed="rId2"/>
          <a:stretch>
            <a:fillRect/>
          </a:stretch>
        </p:blipFill>
        <p:spPr>
          <a:xfrm>
            <a:off x="10123221" y="6111380"/>
            <a:ext cx="741506" cy="582612"/>
          </a:xfrm>
          <a:prstGeom prst="rect">
            <a:avLst/>
          </a:prstGeom>
        </p:spPr>
      </p:pic>
      <p:pic>
        <p:nvPicPr>
          <p:cNvPr id="3" name="Picture 2" descr="News Detail DFG setzt Kommission für Nachhaltigkeit ein - Climate Service  Center Germany">
            <a:extLst>
              <a:ext uri="{FF2B5EF4-FFF2-40B4-BE49-F238E27FC236}">
                <a16:creationId xmlns:a16="http://schemas.microsoft.com/office/drawing/2014/main" id="{6B514832-0526-671D-F4AE-3921ED8A49F0}"/>
              </a:ext>
            </a:extLst>
          </p:cNvPr>
          <p:cNvPicPr>
            <a:picLocks noChangeAspect="1"/>
          </p:cNvPicPr>
          <p:nvPr userDrawn="1"/>
        </p:nvPicPr>
        <p:blipFill>
          <a:blip r:embed="rId3"/>
          <a:stretch>
            <a:fillRect/>
          </a:stretch>
        </p:blipFill>
        <p:spPr>
          <a:xfrm>
            <a:off x="11117386" y="6115417"/>
            <a:ext cx="726952" cy="578575"/>
          </a:xfrm>
          <a:prstGeom prst="rect">
            <a:avLst/>
          </a:prstGeom>
        </p:spPr>
      </p:pic>
    </p:spTree>
    <p:extLst>
      <p:ext uri="{BB962C8B-B14F-4D97-AF65-F5344CB8AC3E}">
        <p14:creationId xmlns:p14="http://schemas.microsoft.com/office/powerpoint/2010/main" val="3993959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_2/3 Foto">
    <p:spTree>
      <p:nvGrpSpPr>
        <p:cNvPr id="1" name=""/>
        <p:cNvGrpSpPr/>
        <p:nvPr/>
      </p:nvGrpSpPr>
      <p:grpSpPr>
        <a:xfrm>
          <a:off x="0" y="0"/>
          <a:ext cx="0" cy="0"/>
          <a:chOff x="0" y="0"/>
          <a:chExt cx="0" cy="0"/>
        </a:xfrm>
      </p:grpSpPr>
      <p:sp>
        <p:nvSpPr>
          <p:cNvPr id="4" name="Textfeld 3"/>
          <p:cNvSpPr txBox="1"/>
          <p:nvPr/>
        </p:nvSpPr>
        <p:spPr>
          <a:xfrm>
            <a:off x="-1703388" y="495300"/>
            <a:ext cx="1439863" cy="1477963"/>
          </a:xfrm>
          <a:prstGeom prst="rect">
            <a:avLst/>
          </a:prstGeom>
          <a:noFill/>
        </p:spPr>
        <p:txBody>
          <a:bodyPr>
            <a:spAutoFit/>
          </a:bodyPr>
          <a:lstStyle/>
          <a:p>
            <a:pPr eaLnBrk="1" fontAlgn="auto" hangingPunct="1">
              <a:spcBef>
                <a:spcPts val="0"/>
              </a:spcBef>
              <a:spcAft>
                <a:spcPts val="0"/>
              </a:spcAft>
              <a:defRPr/>
            </a:pPr>
            <a:r>
              <a:rPr lang="de-DE" sz="1000" b="1" dirty="0">
                <a:latin typeface="+mn-lt"/>
                <a:ea typeface="+mn-ea"/>
              </a:rPr>
              <a:t>Bild zuschneiden unter:</a:t>
            </a:r>
          </a:p>
          <a:p>
            <a:pPr marL="171450" indent="-171450" eaLnBrk="1" fontAlgn="auto" hangingPunct="1">
              <a:spcBef>
                <a:spcPts val="0"/>
              </a:spcBef>
              <a:spcAft>
                <a:spcPts val="0"/>
              </a:spcAft>
              <a:buFontTx/>
              <a:buChar char="-"/>
              <a:defRPr/>
            </a:pPr>
            <a:r>
              <a:rPr lang="de-DE" sz="1000" dirty="0">
                <a:latin typeface="+mn-lt"/>
                <a:ea typeface="+mn-ea"/>
              </a:rPr>
              <a:t>Format</a:t>
            </a:r>
          </a:p>
          <a:p>
            <a:pPr marL="171450" indent="-171450" eaLnBrk="1" fontAlgn="auto" hangingPunct="1">
              <a:spcBef>
                <a:spcPts val="0"/>
              </a:spcBef>
              <a:spcAft>
                <a:spcPts val="0"/>
              </a:spcAft>
              <a:buFontTx/>
              <a:buChar char="-"/>
              <a:defRPr/>
            </a:pPr>
            <a:r>
              <a:rPr lang="de-DE" sz="1000" dirty="0">
                <a:latin typeface="+mn-lt"/>
                <a:ea typeface="+mn-ea"/>
              </a:rPr>
              <a:t>Zuschneiden</a:t>
            </a:r>
          </a:p>
          <a:p>
            <a:pPr marL="171450" indent="-171450" eaLnBrk="1" fontAlgn="auto" hangingPunct="1">
              <a:spcBef>
                <a:spcPts val="0"/>
              </a:spcBef>
              <a:spcAft>
                <a:spcPts val="0"/>
              </a:spcAft>
              <a:buFontTx/>
              <a:buChar char="-"/>
              <a:defRPr/>
            </a:pPr>
            <a:r>
              <a:rPr lang="de-DE" sz="1000" dirty="0" err="1">
                <a:latin typeface="+mn-lt"/>
                <a:ea typeface="+mn-ea"/>
              </a:rPr>
              <a:t>Zuschneidewerkzeug</a:t>
            </a:r>
            <a:r>
              <a:rPr lang="de-DE" sz="1000" dirty="0">
                <a:latin typeface="+mn-lt"/>
                <a:ea typeface="+mn-ea"/>
              </a:rPr>
              <a:t> horizontal bis zur ersten oder zweiten Linie ziehen</a:t>
            </a:r>
          </a:p>
        </p:txBody>
      </p:sp>
      <p:sp>
        <p:nvSpPr>
          <p:cNvPr id="10" name="Title 1"/>
          <p:cNvSpPr>
            <a:spLocks noGrp="1"/>
          </p:cNvSpPr>
          <p:nvPr>
            <p:ph type="ctrTitle"/>
          </p:nvPr>
        </p:nvSpPr>
        <p:spPr>
          <a:xfrm>
            <a:off x="384000" y="4737600"/>
            <a:ext cx="11484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a:t>Titelmasterformat durch Klicken bearbeiten</a:t>
            </a:r>
            <a:endParaRPr lang="en-US" dirty="0"/>
          </a:p>
        </p:txBody>
      </p:sp>
      <p:sp>
        <p:nvSpPr>
          <p:cNvPr id="11" name="Subtitle 2"/>
          <p:cNvSpPr>
            <a:spLocks noGrp="1"/>
          </p:cNvSpPr>
          <p:nvPr>
            <p:ph type="subTitle" idx="1"/>
          </p:nvPr>
        </p:nvSpPr>
        <p:spPr>
          <a:xfrm>
            <a:off x="384000" y="5230801"/>
            <a:ext cx="11484000" cy="812813"/>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2" name="Picture 1" descr="BFW Dortmund">
            <a:extLst>
              <a:ext uri="{FF2B5EF4-FFF2-40B4-BE49-F238E27FC236}">
                <a16:creationId xmlns:a16="http://schemas.microsoft.com/office/drawing/2014/main" id="{D11065C3-6489-1A54-3BE9-EF3ED345AB8D}"/>
              </a:ext>
            </a:extLst>
          </p:cNvPr>
          <p:cNvPicPr>
            <a:picLocks noChangeAspect="1"/>
          </p:cNvPicPr>
          <p:nvPr userDrawn="1"/>
        </p:nvPicPr>
        <p:blipFill>
          <a:blip r:embed="rId2"/>
          <a:stretch>
            <a:fillRect/>
          </a:stretch>
        </p:blipFill>
        <p:spPr>
          <a:xfrm>
            <a:off x="10123221" y="6111380"/>
            <a:ext cx="741506" cy="582612"/>
          </a:xfrm>
          <a:prstGeom prst="rect">
            <a:avLst/>
          </a:prstGeom>
        </p:spPr>
      </p:pic>
      <p:pic>
        <p:nvPicPr>
          <p:cNvPr id="3" name="Picture 2" descr="News Detail DFG setzt Kommission für Nachhaltigkeit ein - Climate Service  Center Germany">
            <a:extLst>
              <a:ext uri="{FF2B5EF4-FFF2-40B4-BE49-F238E27FC236}">
                <a16:creationId xmlns:a16="http://schemas.microsoft.com/office/drawing/2014/main" id="{3E96A2A6-16A9-C351-5558-055A6492D98D}"/>
              </a:ext>
            </a:extLst>
          </p:cNvPr>
          <p:cNvPicPr>
            <a:picLocks noChangeAspect="1"/>
          </p:cNvPicPr>
          <p:nvPr userDrawn="1"/>
        </p:nvPicPr>
        <p:blipFill>
          <a:blip r:embed="rId3"/>
          <a:stretch>
            <a:fillRect/>
          </a:stretch>
        </p:blipFill>
        <p:spPr>
          <a:xfrm>
            <a:off x="11117386" y="6115417"/>
            <a:ext cx="726952" cy="578575"/>
          </a:xfrm>
          <a:prstGeom prst="rect">
            <a:avLst/>
          </a:prstGeom>
        </p:spPr>
      </p:pic>
    </p:spTree>
    <p:extLst>
      <p:ext uri="{BB962C8B-B14F-4D97-AF65-F5344CB8AC3E}">
        <p14:creationId xmlns:p14="http://schemas.microsoft.com/office/powerpoint/2010/main" val="2596747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_Text">
    <p:spTree>
      <p:nvGrpSpPr>
        <p:cNvPr id="1" name=""/>
        <p:cNvGrpSpPr/>
        <p:nvPr/>
      </p:nvGrpSpPr>
      <p:grpSpPr>
        <a:xfrm>
          <a:off x="0" y="0"/>
          <a:ext cx="0" cy="0"/>
          <a:chOff x="0" y="0"/>
          <a:chExt cx="0" cy="0"/>
        </a:xfrm>
      </p:grpSpPr>
      <p:cxnSp>
        <p:nvCxnSpPr>
          <p:cNvPr id="4" name="Gerader Verbinder 3"/>
          <p:cNvCxnSpPr/>
          <p:nvPr/>
        </p:nvCxnSpPr>
        <p:spPr>
          <a:xfrm>
            <a:off x="360363" y="6040438"/>
            <a:ext cx="11483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ctrTitle"/>
          </p:nvPr>
        </p:nvSpPr>
        <p:spPr>
          <a:xfrm>
            <a:off x="384000" y="2487600"/>
            <a:ext cx="11484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a:t>Titelmasterformat durch Klicken bearbeiten</a:t>
            </a:r>
            <a:endParaRPr lang="en-US" dirty="0"/>
          </a:p>
        </p:txBody>
      </p:sp>
      <p:sp>
        <p:nvSpPr>
          <p:cNvPr id="12" name="Subtitle 2"/>
          <p:cNvSpPr>
            <a:spLocks noGrp="1"/>
          </p:cNvSpPr>
          <p:nvPr>
            <p:ph type="subTitle" idx="1"/>
          </p:nvPr>
        </p:nvSpPr>
        <p:spPr>
          <a:xfrm>
            <a:off x="384000" y="2980800"/>
            <a:ext cx="11484000" cy="1655762"/>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2" name="Picture 1" descr="BFW Dortmund">
            <a:extLst>
              <a:ext uri="{FF2B5EF4-FFF2-40B4-BE49-F238E27FC236}">
                <a16:creationId xmlns:a16="http://schemas.microsoft.com/office/drawing/2014/main" id="{C7316CD7-AFE0-3323-C247-364239D1F22D}"/>
              </a:ext>
            </a:extLst>
          </p:cNvPr>
          <p:cNvPicPr>
            <a:picLocks noChangeAspect="1"/>
          </p:cNvPicPr>
          <p:nvPr userDrawn="1"/>
        </p:nvPicPr>
        <p:blipFill>
          <a:blip r:embed="rId2"/>
          <a:stretch>
            <a:fillRect/>
          </a:stretch>
        </p:blipFill>
        <p:spPr>
          <a:xfrm>
            <a:off x="10123221" y="6111380"/>
            <a:ext cx="741506" cy="582612"/>
          </a:xfrm>
          <a:prstGeom prst="rect">
            <a:avLst/>
          </a:prstGeom>
        </p:spPr>
      </p:pic>
      <p:pic>
        <p:nvPicPr>
          <p:cNvPr id="3" name="Picture 2" descr="News Detail DFG setzt Kommission für Nachhaltigkeit ein - Climate Service  Center Germany">
            <a:extLst>
              <a:ext uri="{FF2B5EF4-FFF2-40B4-BE49-F238E27FC236}">
                <a16:creationId xmlns:a16="http://schemas.microsoft.com/office/drawing/2014/main" id="{06AE9152-ECFB-A9A5-48F3-F9650D13E55C}"/>
              </a:ext>
            </a:extLst>
          </p:cNvPr>
          <p:cNvPicPr>
            <a:picLocks noChangeAspect="1"/>
          </p:cNvPicPr>
          <p:nvPr userDrawn="1"/>
        </p:nvPicPr>
        <p:blipFill>
          <a:blip r:embed="rId3"/>
          <a:stretch>
            <a:fillRect/>
          </a:stretch>
        </p:blipFill>
        <p:spPr>
          <a:xfrm>
            <a:off x="11117386" y="6115417"/>
            <a:ext cx="726952" cy="578575"/>
          </a:xfrm>
          <a:prstGeom prst="rect">
            <a:avLst/>
          </a:prstGeom>
        </p:spPr>
      </p:pic>
    </p:spTree>
    <p:extLst>
      <p:ext uri="{BB962C8B-B14F-4D97-AF65-F5344CB8AC3E}">
        <p14:creationId xmlns:p14="http://schemas.microsoft.com/office/powerpoint/2010/main" val="2701438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_mittig, horizontale Linie">
    <p:spTree>
      <p:nvGrpSpPr>
        <p:cNvPr id="1" name=""/>
        <p:cNvGrpSpPr/>
        <p:nvPr/>
      </p:nvGrpSpPr>
      <p:grpSpPr>
        <a:xfrm>
          <a:off x="0" y="0"/>
          <a:ext cx="0" cy="0"/>
          <a:chOff x="0" y="0"/>
          <a:chExt cx="0" cy="0"/>
        </a:xfrm>
      </p:grpSpPr>
      <p:cxnSp>
        <p:nvCxnSpPr>
          <p:cNvPr id="5" name="Gerader Verbinder 7"/>
          <p:cNvCxnSpPr/>
          <p:nvPr/>
        </p:nvCxnSpPr>
        <p:spPr>
          <a:xfrm>
            <a:off x="392113" y="3036888"/>
            <a:ext cx="11483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ctrTitle"/>
          </p:nvPr>
        </p:nvSpPr>
        <p:spPr>
          <a:xfrm>
            <a:off x="384000" y="2487600"/>
            <a:ext cx="11484000" cy="540000"/>
          </a:xfrm>
          <a:prstGeom prst="rect">
            <a:avLst/>
          </a:prstGeom>
        </p:spPr>
        <p:txBody>
          <a:bodyPr lIns="0" tIns="0" rIns="0" bIns="0" anchor="t" anchorCtr="0">
            <a:noAutofit/>
          </a:bodyPr>
          <a:lstStyle>
            <a:lvl1pPr algn="l">
              <a:defRPr sz="3200" b="1">
                <a:solidFill>
                  <a:schemeClr val="tx2"/>
                </a:solidFill>
                <a:latin typeface="Arial" panose="020B0604020202020204" pitchFamily="34" charset="0"/>
                <a:cs typeface="Arial" panose="020B0604020202020204" pitchFamily="34" charset="0"/>
              </a:defRPr>
            </a:lvl1pPr>
          </a:lstStyle>
          <a:p>
            <a:r>
              <a:rPr lang="de-DE"/>
              <a:t>Titelmasterformat durch Klicken bearbeiten</a:t>
            </a:r>
            <a:endParaRPr lang="en-US" dirty="0"/>
          </a:p>
        </p:txBody>
      </p:sp>
      <p:sp>
        <p:nvSpPr>
          <p:cNvPr id="9" name="Subtitle 2"/>
          <p:cNvSpPr>
            <a:spLocks noGrp="1"/>
          </p:cNvSpPr>
          <p:nvPr>
            <p:ph type="subTitle" idx="1"/>
          </p:nvPr>
        </p:nvSpPr>
        <p:spPr>
          <a:xfrm>
            <a:off x="384000" y="3196800"/>
            <a:ext cx="11484000" cy="1655762"/>
          </a:xfrm>
          <a:prstGeom prst="rect">
            <a:avLst/>
          </a:prstGeom>
        </p:spPr>
        <p:txBody>
          <a:bodyPr lIns="0" tIns="0" rIns="0" bIns="0"/>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2" name="Picture 1" descr="BFW Dortmund">
            <a:extLst>
              <a:ext uri="{FF2B5EF4-FFF2-40B4-BE49-F238E27FC236}">
                <a16:creationId xmlns:a16="http://schemas.microsoft.com/office/drawing/2014/main" id="{39C65CEE-8F05-23F9-EAD2-D0794BC9C823}"/>
              </a:ext>
            </a:extLst>
          </p:cNvPr>
          <p:cNvPicPr>
            <a:picLocks noChangeAspect="1"/>
          </p:cNvPicPr>
          <p:nvPr userDrawn="1"/>
        </p:nvPicPr>
        <p:blipFill>
          <a:blip r:embed="rId2"/>
          <a:stretch>
            <a:fillRect/>
          </a:stretch>
        </p:blipFill>
        <p:spPr>
          <a:xfrm>
            <a:off x="10123221" y="6111380"/>
            <a:ext cx="741506" cy="582612"/>
          </a:xfrm>
          <a:prstGeom prst="rect">
            <a:avLst/>
          </a:prstGeom>
        </p:spPr>
      </p:pic>
      <p:pic>
        <p:nvPicPr>
          <p:cNvPr id="3" name="Picture 2" descr="News Detail DFG setzt Kommission für Nachhaltigkeit ein - Climate Service  Center Germany">
            <a:extLst>
              <a:ext uri="{FF2B5EF4-FFF2-40B4-BE49-F238E27FC236}">
                <a16:creationId xmlns:a16="http://schemas.microsoft.com/office/drawing/2014/main" id="{13AB26A8-ADA1-2401-9A20-D7D7EBDF67EF}"/>
              </a:ext>
            </a:extLst>
          </p:cNvPr>
          <p:cNvPicPr>
            <a:picLocks noChangeAspect="1"/>
          </p:cNvPicPr>
          <p:nvPr userDrawn="1"/>
        </p:nvPicPr>
        <p:blipFill>
          <a:blip r:embed="rId3"/>
          <a:stretch>
            <a:fillRect/>
          </a:stretch>
        </p:blipFill>
        <p:spPr>
          <a:xfrm>
            <a:off x="11117386" y="6115417"/>
            <a:ext cx="726952" cy="578575"/>
          </a:xfrm>
          <a:prstGeom prst="rect">
            <a:avLst/>
          </a:prstGeom>
        </p:spPr>
      </p:pic>
    </p:spTree>
    <p:extLst>
      <p:ext uri="{BB962C8B-B14F-4D97-AF65-F5344CB8AC3E}">
        <p14:creationId xmlns:p14="http://schemas.microsoft.com/office/powerpoint/2010/main" val="2413539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_Aufzählung">
    <p:spTree>
      <p:nvGrpSpPr>
        <p:cNvPr id="1" name=""/>
        <p:cNvGrpSpPr/>
        <p:nvPr/>
      </p:nvGrpSpPr>
      <p:grpSpPr>
        <a:xfrm>
          <a:off x="0" y="0"/>
          <a:ext cx="0" cy="0"/>
          <a:chOff x="0" y="0"/>
          <a:chExt cx="0" cy="0"/>
        </a:xfrm>
      </p:grpSpPr>
      <p:sp>
        <p:nvSpPr>
          <p:cNvPr id="12" name="Textplatzhalter 11"/>
          <p:cNvSpPr>
            <a:spLocks noGrp="1"/>
          </p:cNvSpPr>
          <p:nvPr>
            <p:ph type="body" sz="quarter" idx="13"/>
          </p:nvPr>
        </p:nvSpPr>
        <p:spPr>
          <a:xfrm>
            <a:off x="373038" y="1802423"/>
            <a:ext cx="11484000" cy="3893264"/>
          </a:xfrm>
          <a:prstGeom prst="rect">
            <a:avLst/>
          </a:prstGeom>
        </p:spPr>
        <p:txBody>
          <a:bodyPr lIns="0" tIns="0" rIns="0" bIns="0"/>
          <a:lstStyle/>
          <a:p>
            <a:pPr lvl="0"/>
            <a:r>
              <a:rPr lang="de-DE"/>
              <a:t>Formatvorlagen des Textmasters bearbeiten</a:t>
            </a:r>
          </a:p>
          <a:p>
            <a:pPr lvl="1"/>
            <a:r>
              <a:rPr lang="de-DE"/>
              <a:t>Zweite Ebene</a:t>
            </a:r>
          </a:p>
          <a:p>
            <a:pPr lvl="2"/>
            <a:r>
              <a:rPr lang="de-DE"/>
              <a:t>Dritte Ebene</a:t>
            </a:r>
          </a:p>
          <a:p>
            <a:pPr lvl="3"/>
            <a:r>
              <a:rPr lang="de-DE"/>
              <a:t>Vierte Ebene</a:t>
            </a:r>
          </a:p>
        </p:txBody>
      </p:sp>
      <p:sp>
        <p:nvSpPr>
          <p:cNvPr id="5" name="Title 1"/>
          <p:cNvSpPr>
            <a:spLocks noGrp="1"/>
          </p:cNvSpPr>
          <p:nvPr>
            <p:ph type="title"/>
          </p:nvPr>
        </p:nvSpPr>
        <p:spPr>
          <a:xfrm>
            <a:off x="384000" y="1089624"/>
            <a:ext cx="11484000" cy="543600"/>
          </a:xfrm>
          <a:prstGeom prst="rect">
            <a:avLst/>
          </a:prstGeom>
        </p:spPr>
        <p:txBody>
          <a:bodyPr lIns="0" tIns="0" rIns="0" bIns="0" anchor="b" anchorCtr="0"/>
          <a:lstStyle>
            <a:lvl1pPr algn="l">
              <a:defRPr sz="2000" b="1">
                <a:solidFill>
                  <a:schemeClr val="tx2"/>
                </a:solidFill>
              </a:defRPr>
            </a:lvl1pPr>
          </a:lstStyle>
          <a:p>
            <a:r>
              <a:rPr lang="de-DE" dirty="0"/>
              <a:t>Titelmasterformat durch Klicken bearbeiten</a:t>
            </a:r>
            <a:endParaRPr lang="en-US" dirty="0"/>
          </a:p>
        </p:txBody>
      </p:sp>
    </p:spTree>
    <p:extLst>
      <p:ext uri="{BB962C8B-B14F-4D97-AF65-F5344CB8AC3E}">
        <p14:creationId xmlns:p14="http://schemas.microsoft.com/office/powerpoint/2010/main" val="4078505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_Text">
    <p:spTree>
      <p:nvGrpSpPr>
        <p:cNvPr id="1" name=""/>
        <p:cNvGrpSpPr/>
        <p:nvPr/>
      </p:nvGrpSpPr>
      <p:grpSpPr>
        <a:xfrm>
          <a:off x="0" y="0"/>
          <a:ext cx="0" cy="0"/>
          <a:chOff x="0" y="0"/>
          <a:chExt cx="0" cy="0"/>
        </a:xfrm>
      </p:grpSpPr>
      <p:sp>
        <p:nvSpPr>
          <p:cNvPr id="2" name="Title 1"/>
          <p:cNvSpPr>
            <a:spLocks noGrp="1"/>
          </p:cNvSpPr>
          <p:nvPr>
            <p:ph type="title"/>
          </p:nvPr>
        </p:nvSpPr>
        <p:spPr>
          <a:xfrm>
            <a:off x="384000" y="1089624"/>
            <a:ext cx="11484000" cy="543600"/>
          </a:xfrm>
          <a:prstGeom prst="rect">
            <a:avLst/>
          </a:prstGeom>
        </p:spPr>
        <p:txBody>
          <a:bodyPr lIns="0" tIns="0" rIns="0" bIns="0" anchor="b" anchorCtr="0"/>
          <a:lstStyle>
            <a:lvl1pPr algn="l">
              <a:defRPr sz="2000" b="1">
                <a:solidFill>
                  <a:schemeClr val="tx2"/>
                </a:solidFill>
              </a:defRPr>
            </a:lvl1pPr>
          </a:lstStyle>
          <a:p>
            <a:r>
              <a:rPr lang="de-DE"/>
              <a:t>Titelmasterformat durch Klicken bearbeiten</a:t>
            </a:r>
            <a:endParaRPr lang="en-US" dirty="0"/>
          </a:p>
        </p:txBody>
      </p:sp>
      <p:sp>
        <p:nvSpPr>
          <p:cNvPr id="7" name="Textplatzhalter 6"/>
          <p:cNvSpPr>
            <a:spLocks noGrp="1"/>
          </p:cNvSpPr>
          <p:nvPr>
            <p:ph type="body" sz="quarter" idx="12"/>
          </p:nvPr>
        </p:nvSpPr>
        <p:spPr>
          <a:xfrm>
            <a:off x="383117" y="1802424"/>
            <a:ext cx="11484000" cy="3893264"/>
          </a:xfrm>
          <a:prstGeom prst="rect">
            <a:avLst/>
          </a:prstGeom>
        </p:spPr>
        <p:txBody>
          <a:bodyPr lIns="0" tIns="0" rIns="0" bIns="0"/>
          <a:lstStyle>
            <a:lvl1pPr marL="0" indent="0">
              <a:buFontTx/>
              <a:buNone/>
              <a:defRPr/>
            </a:lvl1pPr>
          </a:lstStyle>
          <a:p>
            <a:pPr lvl="0"/>
            <a:r>
              <a:rPr lang="de-DE" dirty="0"/>
              <a:t>Formatvorlagen des Textmasters bearbeiten</a:t>
            </a:r>
          </a:p>
        </p:txBody>
      </p:sp>
    </p:spTree>
    <p:extLst>
      <p:ext uri="{BB962C8B-B14F-4D97-AF65-F5344CB8AC3E}">
        <p14:creationId xmlns:p14="http://schemas.microsoft.com/office/powerpoint/2010/main" val="950410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_Text_Bild">
    <p:spTree>
      <p:nvGrpSpPr>
        <p:cNvPr id="1" name=""/>
        <p:cNvGrpSpPr/>
        <p:nvPr/>
      </p:nvGrpSpPr>
      <p:grpSpPr>
        <a:xfrm>
          <a:off x="0" y="0"/>
          <a:ext cx="0" cy="0"/>
          <a:chOff x="0" y="0"/>
          <a:chExt cx="0" cy="0"/>
        </a:xfrm>
      </p:grpSpPr>
      <p:sp>
        <p:nvSpPr>
          <p:cNvPr id="14" name="Textplatzhalter 11"/>
          <p:cNvSpPr>
            <a:spLocks noGrp="1"/>
          </p:cNvSpPr>
          <p:nvPr>
            <p:ph type="body" sz="quarter" idx="14"/>
          </p:nvPr>
        </p:nvSpPr>
        <p:spPr>
          <a:xfrm>
            <a:off x="383117" y="1802424"/>
            <a:ext cx="7560000" cy="3893264"/>
          </a:xfrm>
          <a:prstGeom prst="rect">
            <a:avLst/>
          </a:prstGeom>
        </p:spPr>
        <p:txBody>
          <a:bodyPr lIns="0" tIns="0" rIns="0" bIns="0"/>
          <a:lstStyle/>
          <a:p>
            <a:pPr lvl="0"/>
            <a:r>
              <a:rPr lang="de-DE"/>
              <a:t>Formatvorlagen des Textmasters bearbeiten</a:t>
            </a:r>
          </a:p>
          <a:p>
            <a:pPr lvl="1"/>
            <a:r>
              <a:rPr lang="de-DE"/>
              <a:t>Zweite Ebene</a:t>
            </a:r>
          </a:p>
          <a:p>
            <a:pPr lvl="2"/>
            <a:r>
              <a:rPr lang="de-DE"/>
              <a:t>Dritte Ebene</a:t>
            </a:r>
          </a:p>
          <a:p>
            <a:pPr lvl="3"/>
            <a:r>
              <a:rPr lang="de-DE"/>
              <a:t>Vierte Ebene</a:t>
            </a:r>
          </a:p>
        </p:txBody>
      </p:sp>
      <p:sp>
        <p:nvSpPr>
          <p:cNvPr id="6" name="Title 1"/>
          <p:cNvSpPr>
            <a:spLocks noGrp="1"/>
          </p:cNvSpPr>
          <p:nvPr>
            <p:ph type="title"/>
          </p:nvPr>
        </p:nvSpPr>
        <p:spPr>
          <a:xfrm>
            <a:off x="384000" y="1089624"/>
            <a:ext cx="11484000" cy="543600"/>
          </a:xfrm>
          <a:prstGeom prst="rect">
            <a:avLst/>
          </a:prstGeom>
        </p:spPr>
        <p:txBody>
          <a:bodyPr lIns="0" tIns="0" rIns="0" bIns="0" anchor="b" anchorCtr="0"/>
          <a:lstStyle>
            <a:lvl1pPr algn="l">
              <a:defRPr sz="2000" b="1">
                <a:solidFill>
                  <a:schemeClr val="tx2"/>
                </a:solidFill>
              </a:defRPr>
            </a:lvl1pPr>
          </a:lstStyle>
          <a:p>
            <a:r>
              <a:rPr lang="de-DE"/>
              <a:t>Titelmasterformat durch Klicken bearbeiten</a:t>
            </a:r>
            <a:endParaRPr lang="en-US" dirty="0"/>
          </a:p>
        </p:txBody>
      </p:sp>
    </p:spTree>
    <p:extLst>
      <p:ext uri="{BB962C8B-B14F-4D97-AF65-F5344CB8AC3E}">
        <p14:creationId xmlns:p14="http://schemas.microsoft.com/office/powerpoint/2010/main" val="2661261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_Bild">
    <p:spTree>
      <p:nvGrpSpPr>
        <p:cNvPr id="1" name=""/>
        <p:cNvGrpSpPr/>
        <p:nvPr/>
      </p:nvGrpSpPr>
      <p:grpSpPr>
        <a:xfrm>
          <a:off x="0" y="0"/>
          <a:ext cx="0" cy="0"/>
          <a:chOff x="0" y="0"/>
          <a:chExt cx="0" cy="0"/>
        </a:xfrm>
      </p:grpSpPr>
      <p:sp>
        <p:nvSpPr>
          <p:cNvPr id="10" name="Textplatzhalter 9"/>
          <p:cNvSpPr>
            <a:spLocks noGrp="1"/>
          </p:cNvSpPr>
          <p:nvPr>
            <p:ph type="body" sz="quarter" idx="13"/>
          </p:nvPr>
        </p:nvSpPr>
        <p:spPr>
          <a:xfrm>
            <a:off x="383117" y="5359401"/>
            <a:ext cx="11484000" cy="499533"/>
          </a:xfrm>
          <a:prstGeom prst="rect">
            <a:avLst/>
          </a:prstGeom>
        </p:spPr>
        <p:txBody>
          <a:bodyPr>
            <a:normAutofit/>
          </a:bodyPr>
          <a:lstStyle>
            <a:lvl1pPr marL="0" indent="0" algn="r">
              <a:buNone/>
              <a:defRPr sz="900" baseline="0"/>
            </a:lvl1pPr>
          </a:lstStyle>
          <a:p>
            <a:pPr lvl="0"/>
            <a:r>
              <a:rPr lang="de-DE"/>
              <a:t>Formatvorlagen des Textmasters bearbeiten</a:t>
            </a:r>
          </a:p>
        </p:txBody>
      </p:sp>
      <p:sp>
        <p:nvSpPr>
          <p:cNvPr id="5" name="Title 1"/>
          <p:cNvSpPr>
            <a:spLocks noGrp="1"/>
          </p:cNvSpPr>
          <p:nvPr>
            <p:ph type="title"/>
          </p:nvPr>
        </p:nvSpPr>
        <p:spPr>
          <a:xfrm>
            <a:off x="384000" y="1089624"/>
            <a:ext cx="11484000" cy="543600"/>
          </a:xfrm>
          <a:prstGeom prst="rect">
            <a:avLst/>
          </a:prstGeom>
        </p:spPr>
        <p:txBody>
          <a:bodyPr lIns="0" tIns="0" rIns="0" bIns="0" anchor="b" anchorCtr="0"/>
          <a:lstStyle>
            <a:lvl1pPr algn="l">
              <a:defRPr sz="2000" b="1">
                <a:solidFill>
                  <a:schemeClr val="tx2"/>
                </a:solidFill>
              </a:defRPr>
            </a:lvl1pPr>
          </a:lstStyle>
          <a:p>
            <a:r>
              <a:rPr lang="de-DE"/>
              <a:t>Titelmasterformat durch Klicken bearbeiten</a:t>
            </a:r>
            <a:endParaRPr lang="en-US" dirty="0"/>
          </a:p>
        </p:txBody>
      </p:sp>
    </p:spTree>
    <p:extLst>
      <p:ext uri="{BB962C8B-B14F-4D97-AF65-F5344CB8AC3E}">
        <p14:creationId xmlns:p14="http://schemas.microsoft.com/office/powerpoint/2010/main" val="1074778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_Diagramm">
    <p:spTree>
      <p:nvGrpSpPr>
        <p:cNvPr id="1" name=""/>
        <p:cNvGrpSpPr/>
        <p:nvPr/>
      </p:nvGrpSpPr>
      <p:grpSpPr>
        <a:xfrm>
          <a:off x="0" y="0"/>
          <a:ext cx="0" cy="0"/>
          <a:chOff x="0" y="0"/>
          <a:chExt cx="0" cy="0"/>
        </a:xfrm>
      </p:grpSpPr>
      <p:sp>
        <p:nvSpPr>
          <p:cNvPr id="9" name="Diagrammplatzhalter 8"/>
          <p:cNvSpPr>
            <a:spLocks noGrp="1"/>
          </p:cNvSpPr>
          <p:nvPr>
            <p:ph type="chart" sz="quarter" idx="13"/>
          </p:nvPr>
        </p:nvSpPr>
        <p:spPr>
          <a:xfrm>
            <a:off x="383118" y="1802424"/>
            <a:ext cx="11483999" cy="3893264"/>
          </a:xfrm>
          <a:prstGeom prst="rect">
            <a:avLst/>
          </a:prstGeom>
        </p:spPr>
        <p:txBody>
          <a:bodyPr lIns="0" tIns="0" rIns="0" bIns="0"/>
          <a:lstStyle/>
          <a:p>
            <a:pPr lvl="0"/>
            <a:r>
              <a:rPr lang="de-DE" noProof="0" dirty="0"/>
              <a:t>Diagramm durch Klicken auf Symbol hinzufügen</a:t>
            </a:r>
          </a:p>
        </p:txBody>
      </p:sp>
      <p:sp>
        <p:nvSpPr>
          <p:cNvPr id="5" name="Title 1"/>
          <p:cNvSpPr>
            <a:spLocks noGrp="1"/>
          </p:cNvSpPr>
          <p:nvPr>
            <p:ph type="title"/>
          </p:nvPr>
        </p:nvSpPr>
        <p:spPr>
          <a:xfrm>
            <a:off x="384000" y="1089624"/>
            <a:ext cx="11484000" cy="543600"/>
          </a:xfrm>
          <a:prstGeom prst="rect">
            <a:avLst/>
          </a:prstGeom>
        </p:spPr>
        <p:txBody>
          <a:bodyPr lIns="0" tIns="0" rIns="0" bIns="0" anchor="b" anchorCtr="0"/>
          <a:lstStyle>
            <a:lvl1pPr algn="l">
              <a:defRPr sz="2000" b="1">
                <a:solidFill>
                  <a:schemeClr val="tx2"/>
                </a:solidFill>
              </a:defRPr>
            </a:lvl1pPr>
          </a:lstStyle>
          <a:p>
            <a:r>
              <a:rPr lang="de-DE" dirty="0"/>
              <a:t>Titelmasterformat durch Klicken bearbeiten</a:t>
            </a:r>
            <a:endParaRPr lang="en-US" dirty="0"/>
          </a:p>
        </p:txBody>
      </p:sp>
    </p:spTree>
    <p:extLst>
      <p:ext uri="{BB962C8B-B14F-4D97-AF65-F5344CB8AC3E}">
        <p14:creationId xmlns:p14="http://schemas.microsoft.com/office/powerpoint/2010/main" val="1012479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bschlussfolie">
    <p:spTree>
      <p:nvGrpSpPr>
        <p:cNvPr id="1" name=""/>
        <p:cNvGrpSpPr/>
        <p:nvPr/>
      </p:nvGrpSpPr>
      <p:grpSpPr>
        <a:xfrm>
          <a:off x="0" y="0"/>
          <a:ext cx="0" cy="0"/>
          <a:chOff x="0" y="0"/>
          <a:chExt cx="0" cy="0"/>
        </a:xfrm>
      </p:grpSpPr>
      <p:sp>
        <p:nvSpPr>
          <p:cNvPr id="3" name="Title 1"/>
          <p:cNvSpPr txBox="1">
            <a:spLocks/>
          </p:cNvSpPr>
          <p:nvPr/>
        </p:nvSpPr>
        <p:spPr>
          <a:xfrm>
            <a:off x="732971" y="1711099"/>
            <a:ext cx="11135029" cy="1079500"/>
          </a:xfrm>
          <a:prstGeom prst="rect">
            <a:avLst/>
          </a:prstGeom>
        </p:spPr>
        <p:txBody>
          <a:bodyPr lIns="0" tIns="0" rIns="0" bIns="0"/>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ct val="90000"/>
              </a:lnSpc>
              <a:defRPr/>
            </a:pPr>
            <a:r>
              <a:rPr lang="de-DE" altLang="de-DE" sz="3200" b="1" dirty="0">
                <a:solidFill>
                  <a:schemeClr val="tx2"/>
                </a:solidFill>
              </a:rPr>
              <a:t>Vielen Dank</a:t>
            </a:r>
            <a:br>
              <a:rPr lang="de-DE" altLang="de-DE" sz="3200" b="1" dirty="0">
                <a:solidFill>
                  <a:schemeClr val="tx2"/>
                </a:solidFill>
              </a:rPr>
            </a:br>
            <a:r>
              <a:rPr lang="de-DE" altLang="de-DE" sz="3200" b="1" dirty="0">
                <a:solidFill>
                  <a:schemeClr val="tx2"/>
                </a:solidFill>
              </a:rPr>
              <a:t>für Ihre Aufmerksamkeit</a:t>
            </a:r>
            <a:endParaRPr lang="en-US" altLang="de-DE" sz="3200" b="1" dirty="0">
              <a:solidFill>
                <a:schemeClr val="tx2"/>
              </a:solidFill>
            </a:endParaRPr>
          </a:p>
        </p:txBody>
      </p:sp>
    </p:spTree>
    <p:extLst>
      <p:ext uri="{BB962C8B-B14F-4D97-AF65-F5344CB8AC3E}">
        <p14:creationId xmlns:p14="http://schemas.microsoft.com/office/powerpoint/2010/main" val="2082865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Slide Number Placeholder 5"/>
          <p:cNvSpPr txBox="1">
            <a:spLocks/>
          </p:cNvSpPr>
          <p:nvPr/>
        </p:nvSpPr>
        <p:spPr>
          <a:xfrm>
            <a:off x="1195388" y="6227763"/>
            <a:ext cx="7002462" cy="630237"/>
          </a:xfrm>
          <a:prstGeom prst="rect">
            <a:avLst/>
          </a:prstGeom>
        </p:spPr>
        <p:txBody>
          <a:bodyPr lIns="0" tIns="0" rIns="0" bIns="0"/>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de-DE" altLang="de-DE" sz="900" dirty="0">
                <a:solidFill>
                  <a:schemeClr val="tx2"/>
                </a:solidFill>
              </a:rPr>
              <a:t>EcoChef App |  Maximilian Schenk   |  28.05.2026</a:t>
            </a:r>
          </a:p>
        </p:txBody>
      </p:sp>
      <p:cxnSp>
        <p:nvCxnSpPr>
          <p:cNvPr id="11" name="Gerader Verbinder 10"/>
          <p:cNvCxnSpPr/>
          <p:nvPr/>
        </p:nvCxnSpPr>
        <p:spPr>
          <a:xfrm>
            <a:off x="360363" y="814388"/>
            <a:ext cx="11483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a:off x="360363" y="6040438"/>
            <a:ext cx="114839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31" name="Textfeld 13"/>
          <p:cNvSpPr txBox="1">
            <a:spLocks noChangeArrowheads="1"/>
          </p:cNvSpPr>
          <p:nvPr/>
        </p:nvSpPr>
        <p:spPr bwMode="auto">
          <a:xfrm>
            <a:off x="360363" y="6227763"/>
            <a:ext cx="7302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fld id="{111BE738-81F1-4143-83F5-740D15AC1BA3}" type="slidenum">
              <a:rPr lang="de-DE" altLang="de-DE" sz="900">
                <a:solidFill>
                  <a:schemeClr val="tx2"/>
                </a:solidFill>
              </a:rPr>
              <a:pPr eaLnBrk="1" hangingPunct="1"/>
              <a:t>‹Nr.›</a:t>
            </a:fld>
            <a:endParaRPr lang="de-DE" altLang="de-DE" sz="900">
              <a:solidFill>
                <a:schemeClr val="tx2"/>
              </a:solidFill>
            </a:endParaRPr>
          </a:p>
        </p:txBody>
      </p:sp>
      <p:pic>
        <p:nvPicPr>
          <p:cNvPr id="2" name="Picture 1" descr="BFW Dortmund">
            <a:extLst>
              <a:ext uri="{FF2B5EF4-FFF2-40B4-BE49-F238E27FC236}">
                <a16:creationId xmlns:a16="http://schemas.microsoft.com/office/drawing/2014/main" id="{287BF33A-DA4C-1F5B-ED1D-054133F946E6}"/>
              </a:ext>
            </a:extLst>
          </p:cNvPr>
          <p:cNvPicPr>
            <a:picLocks noChangeAspect="1"/>
          </p:cNvPicPr>
          <p:nvPr userDrawn="1"/>
        </p:nvPicPr>
        <p:blipFill>
          <a:blip r:embed="rId13"/>
          <a:stretch>
            <a:fillRect/>
          </a:stretch>
        </p:blipFill>
        <p:spPr>
          <a:xfrm>
            <a:off x="10123221" y="6111380"/>
            <a:ext cx="741506" cy="582612"/>
          </a:xfrm>
          <a:prstGeom prst="rect">
            <a:avLst/>
          </a:prstGeom>
        </p:spPr>
      </p:pic>
      <p:pic>
        <p:nvPicPr>
          <p:cNvPr id="4" name="Picture 3" descr="News Detail DFG setzt Kommission für Nachhaltigkeit ein - Climate Service  Center Germany">
            <a:extLst>
              <a:ext uri="{FF2B5EF4-FFF2-40B4-BE49-F238E27FC236}">
                <a16:creationId xmlns:a16="http://schemas.microsoft.com/office/drawing/2014/main" id="{0E4845B2-B83B-948F-4200-D21EB630F3A1}"/>
              </a:ext>
            </a:extLst>
          </p:cNvPr>
          <p:cNvPicPr>
            <a:picLocks noChangeAspect="1"/>
          </p:cNvPicPr>
          <p:nvPr userDrawn="1"/>
        </p:nvPicPr>
        <p:blipFill>
          <a:blip r:embed="rId14"/>
          <a:stretch>
            <a:fillRect/>
          </a:stretch>
        </p:blipFill>
        <p:spPr>
          <a:xfrm>
            <a:off x="11117386" y="6115417"/>
            <a:ext cx="726952" cy="578575"/>
          </a:xfrm>
          <a:prstGeom prst="rect">
            <a:avLst/>
          </a:prstGeom>
        </p:spPr>
      </p:pic>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57" r:id="rId6"/>
    <p:sldLayoutId id="2147483858" r:id="rId7"/>
    <p:sldLayoutId id="2147483865" r:id="rId8"/>
    <p:sldLayoutId id="2147483866" r:id="rId9"/>
    <p:sldLayoutId id="2147483859" r:id="rId10"/>
    <p:sldLayoutId id="2147483867" r:id="rId11"/>
  </p:sldLayoutIdLst>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hf sldNum="0" hdr="0" ftr="0"/>
  <p:txStyles>
    <p:titleStyle>
      <a:lvl1pPr algn="l" rtl="0" eaLnBrk="1" fontAlgn="base" hangingPunct="1">
        <a:lnSpc>
          <a:spcPct val="90000"/>
        </a:lnSpc>
        <a:spcBef>
          <a:spcPct val="0"/>
        </a:spcBef>
        <a:spcAft>
          <a:spcPct val="0"/>
        </a:spcAft>
        <a:defRPr sz="4400"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algn="l" rtl="0" eaLnBrk="1" fontAlgn="base" hangingPunct="1">
        <a:lnSpc>
          <a:spcPct val="90000"/>
        </a:lnSpc>
        <a:spcBef>
          <a:spcPct val="0"/>
        </a:spcBef>
        <a:spcAft>
          <a:spcPct val="0"/>
        </a:spcAft>
        <a:defRPr sz="4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algn="l" rtl="0" eaLnBrk="1" fontAlgn="base" hangingPunct="1">
        <a:lnSpc>
          <a:spcPct val="90000"/>
        </a:lnSpc>
        <a:spcBef>
          <a:spcPct val="0"/>
        </a:spcBef>
        <a:spcAft>
          <a:spcPct val="0"/>
        </a:spcAft>
        <a:defRPr sz="44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algn="l" rtl="0" eaLnBrk="1" fontAlgn="base" hangingPunct="1">
        <a:lnSpc>
          <a:spcPct val="90000"/>
        </a:lnSpc>
        <a:spcBef>
          <a:spcPct val="0"/>
        </a:spcBef>
        <a:spcAft>
          <a:spcPct val="0"/>
        </a:spcAft>
        <a:defRPr sz="4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algn="l" rtl="0" eaLnBrk="1" fontAlgn="base" hangingPunct="1">
        <a:lnSpc>
          <a:spcPct val="90000"/>
        </a:lnSpc>
        <a:spcBef>
          <a:spcPct val="0"/>
        </a:spcBef>
        <a:spcAft>
          <a:spcPct val="0"/>
        </a:spcAft>
        <a:defRPr sz="4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4572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215900" indent="-215900" algn="l" defTabSz="215900" rtl="0" eaLnBrk="1" fontAlgn="base" hangingPunct="1">
        <a:spcBef>
          <a:spcPct val="0"/>
        </a:spcBef>
        <a:spcAft>
          <a:spcPct val="0"/>
        </a:spcAft>
        <a:buClr>
          <a:schemeClr val="tx2"/>
        </a:buClr>
        <a:buFont typeface="Arial" panose="020B0604020202020204" pitchFamily="34" charset="0"/>
        <a:buChar char="•"/>
        <a:tabLst>
          <a:tab pos="215900" algn="l"/>
        </a:tabLst>
        <a:defRPr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431800" indent="-215900" algn="l" rtl="0" eaLnBrk="1" fontAlgn="base" hangingPunct="1">
        <a:spcBef>
          <a:spcPct val="0"/>
        </a:spcBef>
        <a:spcAft>
          <a:spcPct val="0"/>
        </a:spcAft>
        <a:buClr>
          <a:schemeClr val="tx2"/>
        </a:buClr>
        <a:buFont typeface="Symbol" panose="05050102010706020507" pitchFamily="18" charset="2"/>
        <a:buChar char="-"/>
        <a:tabLst>
          <a:tab pos="431800" algn="l"/>
        </a:tabLst>
        <a:defRPr sz="1600" kern="1200">
          <a:solidFill>
            <a:schemeClr val="tx1"/>
          </a:solidFill>
          <a:latin typeface="Arial" panose="020B0604020202020204" pitchFamily="34" charset="0"/>
          <a:ea typeface="Arial" charset="0"/>
          <a:cs typeface="Arial" panose="020B0604020202020204" pitchFamily="34" charset="0"/>
        </a:defRPr>
      </a:lvl2pPr>
      <a:lvl3pPr marL="647700" indent="-215900" algn="l" defTabSz="215900" rtl="0" eaLnBrk="1" fontAlgn="base" hangingPunct="1">
        <a:spcBef>
          <a:spcPct val="0"/>
        </a:spcBef>
        <a:spcAft>
          <a:spcPct val="0"/>
        </a:spcAft>
        <a:buClr>
          <a:schemeClr val="tx2"/>
        </a:buClr>
        <a:buSzPct val="80000"/>
        <a:buFont typeface="Wingdings" panose="05000000000000000000" pitchFamily="2" charset="2"/>
        <a:buChar char="§"/>
        <a:tabLst>
          <a:tab pos="647700" algn="l"/>
        </a:tabLst>
        <a:defRPr sz="1600" kern="1200">
          <a:solidFill>
            <a:schemeClr val="tx1"/>
          </a:solidFill>
          <a:latin typeface="Arial" panose="020B0604020202020204" pitchFamily="34" charset="0"/>
          <a:ea typeface="Arial" charset="0"/>
          <a:cs typeface="Arial" panose="020B0604020202020204" pitchFamily="34" charset="0"/>
        </a:defRPr>
      </a:lvl3pPr>
      <a:lvl4pPr marL="863600" indent="-215900" algn="l" defTabSz="215900" rtl="0" eaLnBrk="1" fontAlgn="base" hangingPunct="1">
        <a:spcBef>
          <a:spcPct val="0"/>
        </a:spcBef>
        <a:spcAft>
          <a:spcPct val="0"/>
        </a:spcAft>
        <a:buClr>
          <a:schemeClr val="tx2"/>
        </a:buClr>
        <a:buSzPct val="100000"/>
        <a:buFont typeface="Arial" panose="020B0604020202020204" pitchFamily="34" charset="0"/>
        <a:buChar char="-"/>
        <a:tabLst>
          <a:tab pos="863600" algn="l"/>
        </a:tabLst>
        <a:defRPr sz="1600" kern="1200">
          <a:solidFill>
            <a:schemeClr val="tx1"/>
          </a:solidFill>
          <a:latin typeface="Arial" panose="020B0604020202020204" pitchFamily="34" charset="0"/>
          <a:ea typeface="Arial" charset="0"/>
          <a:cs typeface="Arial" panose="020B0604020202020204" pitchFamily="34" charset="0"/>
        </a:defRPr>
      </a:lvl4pPr>
      <a:lvl5pPr marL="863600" indent="-215900" algn="l" rtl="0" eaLnBrk="1" fontAlgn="base" hangingPunct="1">
        <a:lnSpc>
          <a:spcPct val="90000"/>
        </a:lnSpc>
        <a:spcBef>
          <a:spcPct val="0"/>
        </a:spcBef>
        <a:spcAft>
          <a:spcPct val="0"/>
        </a:spcAft>
        <a:buClr>
          <a:schemeClr val="tx2"/>
        </a:buClr>
        <a:buFont typeface="Arial" panose="020B0604020202020204" pitchFamily="34" charset="0"/>
        <a:buChar char="-"/>
        <a:tabLst>
          <a:tab pos="895350" algn="l"/>
        </a:tabLst>
        <a:defRPr sz="1600" kern="1200">
          <a:solidFill>
            <a:schemeClr val="tx1"/>
          </a:solidFill>
          <a:latin typeface="Arial" panose="020B0604020202020204" pitchFamily="34" charset="0"/>
          <a:ea typeface="Arial"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sv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video" Target="../media/media1.mp4"/><Relationship Id="rId7" Type="http://schemas.openxmlformats.org/officeDocument/2006/relationships/image" Target="../media/image13.png"/><Relationship Id="rId2" Type="http://schemas.microsoft.com/office/2007/relationships/media" Target="../media/media1.mp4"/><Relationship Id="rId1" Type="http://schemas.openxmlformats.org/officeDocument/2006/relationships/themeOverride" Target="../theme/themeOverride1.xml"/><Relationship Id="rId6" Type="http://schemas.openxmlformats.org/officeDocument/2006/relationships/image" Target="../media/image12.png"/><Relationship Id="rId5" Type="http://schemas.openxmlformats.org/officeDocument/2006/relationships/notesSlide" Target="../notesSlides/notesSlide8.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video" Target="../media/media2.mp4"/><Relationship Id="rId7" Type="http://schemas.openxmlformats.org/officeDocument/2006/relationships/image" Target="../media/image15.png"/><Relationship Id="rId2" Type="http://schemas.microsoft.com/office/2007/relationships/media" Target="../media/media2.mp4"/><Relationship Id="rId1" Type="http://schemas.openxmlformats.org/officeDocument/2006/relationships/themeOverride" Target="../theme/themeOverride2.xml"/><Relationship Id="rId6" Type="http://schemas.openxmlformats.org/officeDocument/2006/relationships/image" Target="../media/image14.png"/><Relationship Id="rId5" Type="http://schemas.openxmlformats.org/officeDocument/2006/relationships/notesSlide" Target="../notesSlides/notesSlide9.xml"/><Relationship Id="rId4"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6.sv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s://www.dfg.de/de/ueber-uns/geschaeftsstelle"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gif"/><Relationship Id="rId4" Type="http://schemas.openxmlformats.org/officeDocument/2006/relationships/hyperlink" Target="https://www.bmleh.de/DE/themen/ernaehrung/lebensmittelverschwendung/lebensmittelverschwendung_node.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74003-9FC4-5E05-0B85-CF28294A7C4D}"/>
              </a:ext>
            </a:extLst>
          </p:cNvPr>
          <p:cNvSpPr>
            <a:spLocks noGrp="1"/>
          </p:cNvSpPr>
          <p:nvPr>
            <p:ph type="ctrTitle"/>
          </p:nvPr>
        </p:nvSpPr>
        <p:spPr>
          <a:xfrm>
            <a:off x="590289" y="1329338"/>
            <a:ext cx="11011422" cy="1344797"/>
          </a:xfrm>
        </p:spPr>
        <p:txBody>
          <a:bodyPr/>
          <a:lstStyle/>
          <a:p>
            <a:pPr algn="ctr"/>
            <a:r>
              <a:rPr lang="de-DE" dirty="0"/>
              <a:t>Entwicklung einer KI-gestützten Mobile-First Web-App zur Reduzierung von Lebensmittelverschwendung „EcoChef“</a:t>
            </a:r>
          </a:p>
        </p:txBody>
      </p:sp>
      <p:sp>
        <p:nvSpPr>
          <p:cNvPr id="3" name="Subtitle 2">
            <a:extLst>
              <a:ext uri="{FF2B5EF4-FFF2-40B4-BE49-F238E27FC236}">
                <a16:creationId xmlns:a16="http://schemas.microsoft.com/office/drawing/2014/main" id="{8A7BCC40-D262-19C6-FE70-5A20B6F02DC5}"/>
              </a:ext>
            </a:extLst>
          </p:cNvPr>
          <p:cNvSpPr>
            <a:spLocks noGrp="1"/>
          </p:cNvSpPr>
          <p:nvPr>
            <p:ph type="subTitle" idx="1"/>
          </p:nvPr>
        </p:nvSpPr>
        <p:spPr>
          <a:xfrm>
            <a:off x="384000" y="3429000"/>
            <a:ext cx="11484000" cy="1504150"/>
          </a:xfrm>
        </p:spPr>
        <p:txBody>
          <a:bodyPr/>
          <a:lstStyle/>
          <a:p>
            <a:pPr algn="ctr"/>
            <a:r>
              <a:rPr lang="de-DE" dirty="0"/>
              <a:t>Von Maximilian Schenk</a:t>
            </a:r>
          </a:p>
          <a:p>
            <a:endParaRPr lang="de-DE" dirty="0"/>
          </a:p>
          <a:p>
            <a:endParaRPr lang="de-DE" dirty="0"/>
          </a:p>
          <a:p>
            <a:endParaRPr lang="de-DE" dirty="0"/>
          </a:p>
          <a:p>
            <a:r>
              <a:rPr lang="de-DE" dirty="0"/>
              <a:t>IHK-Prüflingsnummer: 118 - 24064</a:t>
            </a:r>
          </a:p>
        </p:txBody>
      </p:sp>
      <p:pic>
        <p:nvPicPr>
          <p:cNvPr id="6" name="Picture 1" descr="BFW Dortmund">
            <a:extLst>
              <a:ext uri="{FF2B5EF4-FFF2-40B4-BE49-F238E27FC236}">
                <a16:creationId xmlns:a16="http://schemas.microsoft.com/office/drawing/2014/main" id="{0FB96CB0-CDB7-7A27-01FC-AE3A4E558EDA}"/>
              </a:ext>
            </a:extLst>
          </p:cNvPr>
          <p:cNvPicPr>
            <a:picLocks noChangeAspect="1"/>
          </p:cNvPicPr>
          <p:nvPr/>
        </p:nvPicPr>
        <p:blipFill>
          <a:blip r:embed="rId3"/>
          <a:stretch>
            <a:fillRect/>
          </a:stretch>
        </p:blipFill>
        <p:spPr>
          <a:xfrm>
            <a:off x="4229102" y="5234221"/>
            <a:ext cx="1557788" cy="1223977"/>
          </a:xfrm>
          <a:prstGeom prst="rect">
            <a:avLst/>
          </a:prstGeom>
        </p:spPr>
      </p:pic>
      <p:pic>
        <p:nvPicPr>
          <p:cNvPr id="7" name="Picture 2" descr="News Detail DFG setzt Kommission für Nachhaltigkeit ein - Climate Service  Center Germany">
            <a:extLst>
              <a:ext uri="{FF2B5EF4-FFF2-40B4-BE49-F238E27FC236}">
                <a16:creationId xmlns:a16="http://schemas.microsoft.com/office/drawing/2014/main" id="{7851F0C9-16EF-B538-F2B1-33D7BBC5EA73}"/>
              </a:ext>
            </a:extLst>
          </p:cNvPr>
          <p:cNvPicPr>
            <a:picLocks noChangeAspect="1"/>
          </p:cNvPicPr>
          <p:nvPr/>
        </p:nvPicPr>
        <p:blipFill>
          <a:blip r:embed="rId4"/>
          <a:stretch>
            <a:fillRect/>
          </a:stretch>
        </p:blipFill>
        <p:spPr>
          <a:xfrm>
            <a:off x="6096000" y="5226294"/>
            <a:ext cx="1557789" cy="1239831"/>
          </a:xfrm>
          <a:prstGeom prst="rect">
            <a:avLst/>
          </a:prstGeom>
        </p:spPr>
      </p:pic>
      <p:sp>
        <p:nvSpPr>
          <p:cNvPr id="8" name="Rectangle 4">
            <a:extLst>
              <a:ext uri="{FF2B5EF4-FFF2-40B4-BE49-F238E27FC236}">
                <a16:creationId xmlns:a16="http://schemas.microsoft.com/office/drawing/2014/main" id="{7AFEC8A2-6037-2252-9EE6-466D9AB27183}"/>
              </a:ext>
            </a:extLst>
          </p:cNvPr>
          <p:cNvSpPr/>
          <p:nvPr/>
        </p:nvSpPr>
        <p:spPr>
          <a:xfrm>
            <a:off x="0" y="0"/>
            <a:ext cx="12192000" cy="6858000"/>
          </a:xfrm>
          <a:prstGeom prst="rect">
            <a:avLst/>
          </a:prstGeom>
          <a:gradFill flip="none" rotWithShape="1">
            <a:gsLst>
              <a:gs pos="87000">
                <a:schemeClr val="bg1">
                  <a:alpha val="0"/>
                </a:schemeClr>
              </a:gs>
              <a:gs pos="100000">
                <a:srgbClr val="34D399">
                  <a:alpha val="85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44970257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A2530-9F94-4782-0E43-5BFD7726CB4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727A853-3A92-EE70-2D2E-10177179AF2C}"/>
              </a:ext>
            </a:extLst>
          </p:cNvPr>
          <p:cNvSpPr>
            <a:spLocks noGrp="1"/>
          </p:cNvSpPr>
          <p:nvPr>
            <p:ph type="title"/>
          </p:nvPr>
        </p:nvSpPr>
        <p:spPr>
          <a:xfrm>
            <a:off x="373038" y="177605"/>
            <a:ext cx="11484000" cy="543600"/>
          </a:xfrm>
        </p:spPr>
        <p:txBody>
          <a:bodyPr/>
          <a:lstStyle/>
          <a:p>
            <a:r>
              <a:rPr lang="de-DE" dirty="0"/>
              <a:t>Agenda</a:t>
            </a:r>
          </a:p>
        </p:txBody>
      </p:sp>
      <p:sp>
        <p:nvSpPr>
          <p:cNvPr id="4" name="Rectangle: Rounded Corners 8">
            <a:extLst>
              <a:ext uri="{FF2B5EF4-FFF2-40B4-BE49-F238E27FC236}">
                <a16:creationId xmlns:a16="http://schemas.microsoft.com/office/drawing/2014/main" id="{94214ABB-D01D-4A27-6176-A288E531543E}"/>
              </a:ext>
            </a:extLst>
          </p:cNvPr>
          <p:cNvSpPr/>
          <p:nvPr/>
        </p:nvSpPr>
        <p:spPr>
          <a:xfrm>
            <a:off x="373038" y="1521494"/>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2"/>
                </a:solidFill>
              </a:rPr>
              <a:t>Umfeld</a:t>
            </a:r>
          </a:p>
        </p:txBody>
      </p:sp>
      <p:sp>
        <p:nvSpPr>
          <p:cNvPr id="5" name="Rectangle: Rounded Corners 9">
            <a:extLst>
              <a:ext uri="{FF2B5EF4-FFF2-40B4-BE49-F238E27FC236}">
                <a16:creationId xmlns:a16="http://schemas.microsoft.com/office/drawing/2014/main" id="{C54B4649-BEA1-B802-761E-911A18A3AC7B}"/>
              </a:ext>
            </a:extLst>
          </p:cNvPr>
          <p:cNvSpPr/>
          <p:nvPr/>
        </p:nvSpPr>
        <p:spPr>
          <a:xfrm>
            <a:off x="373038" y="2362984"/>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2"/>
                </a:solidFill>
              </a:rPr>
              <a:t>Planung</a:t>
            </a:r>
          </a:p>
        </p:txBody>
      </p:sp>
      <p:sp>
        <p:nvSpPr>
          <p:cNvPr id="6" name="Rectangle: Rounded Corners 10">
            <a:extLst>
              <a:ext uri="{FF2B5EF4-FFF2-40B4-BE49-F238E27FC236}">
                <a16:creationId xmlns:a16="http://schemas.microsoft.com/office/drawing/2014/main" id="{0DC89D8E-4F33-004E-6AA5-75F142CF8B51}"/>
              </a:ext>
            </a:extLst>
          </p:cNvPr>
          <p:cNvSpPr/>
          <p:nvPr/>
        </p:nvSpPr>
        <p:spPr>
          <a:xfrm>
            <a:off x="373038" y="3204474"/>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2"/>
                </a:solidFill>
              </a:rPr>
              <a:t>Durchführung</a:t>
            </a:r>
          </a:p>
        </p:txBody>
      </p:sp>
      <p:sp>
        <p:nvSpPr>
          <p:cNvPr id="7" name="Rectangle: Rounded Corners 11">
            <a:extLst>
              <a:ext uri="{FF2B5EF4-FFF2-40B4-BE49-F238E27FC236}">
                <a16:creationId xmlns:a16="http://schemas.microsoft.com/office/drawing/2014/main" id="{713F81A9-D2E9-6A64-8034-CAF031698D1F}"/>
              </a:ext>
            </a:extLst>
          </p:cNvPr>
          <p:cNvSpPr/>
          <p:nvPr/>
        </p:nvSpPr>
        <p:spPr>
          <a:xfrm>
            <a:off x="373038" y="4045964"/>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2"/>
                </a:solidFill>
              </a:rPr>
              <a:t>Qualitätssicherung</a:t>
            </a:r>
          </a:p>
        </p:txBody>
      </p:sp>
      <p:sp>
        <p:nvSpPr>
          <p:cNvPr id="8" name="Rectangle: Rounded Corners 12">
            <a:extLst>
              <a:ext uri="{FF2B5EF4-FFF2-40B4-BE49-F238E27FC236}">
                <a16:creationId xmlns:a16="http://schemas.microsoft.com/office/drawing/2014/main" id="{7292CFF1-6562-79B7-3576-6C8E54BA60B0}"/>
              </a:ext>
            </a:extLst>
          </p:cNvPr>
          <p:cNvSpPr/>
          <p:nvPr/>
        </p:nvSpPr>
        <p:spPr>
          <a:xfrm>
            <a:off x="373038" y="4887454"/>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2"/>
                </a:solidFill>
              </a:rPr>
              <a:t>Abschluss</a:t>
            </a:r>
          </a:p>
        </p:txBody>
      </p:sp>
      <p:sp>
        <p:nvSpPr>
          <p:cNvPr id="10" name="Rectangle 9">
            <a:extLst>
              <a:ext uri="{FF2B5EF4-FFF2-40B4-BE49-F238E27FC236}">
                <a16:creationId xmlns:a16="http://schemas.microsoft.com/office/drawing/2014/main" id="{D82F856E-5F54-A89A-1F01-4A3C4D55BDDD}"/>
              </a:ext>
            </a:extLst>
          </p:cNvPr>
          <p:cNvSpPr/>
          <p:nvPr/>
        </p:nvSpPr>
        <p:spPr>
          <a:xfrm>
            <a:off x="2724702" y="1521494"/>
            <a:ext cx="5640019" cy="3959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solidFill>
                  <a:schemeClr val="tx1"/>
                </a:solidFill>
              </a:rPr>
              <a:t>Unternehmen, Ist-Analyse &amp; Problemstellung</a:t>
            </a:r>
          </a:p>
        </p:txBody>
      </p:sp>
      <p:sp>
        <p:nvSpPr>
          <p:cNvPr id="11" name="Rectangle 10">
            <a:extLst>
              <a:ext uri="{FF2B5EF4-FFF2-40B4-BE49-F238E27FC236}">
                <a16:creationId xmlns:a16="http://schemas.microsoft.com/office/drawing/2014/main" id="{00F40940-1E8C-7D84-F67B-8BBD06F519CA}"/>
              </a:ext>
            </a:extLst>
          </p:cNvPr>
          <p:cNvSpPr/>
          <p:nvPr/>
        </p:nvSpPr>
        <p:spPr>
          <a:xfrm>
            <a:off x="2729037" y="2362984"/>
            <a:ext cx="5640019" cy="3959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solidFill>
                  <a:schemeClr val="tx1"/>
                </a:solidFill>
              </a:rPr>
              <a:t>Ressourcen-Zeitplanung, Architektur &amp; UI/UX-Konzept</a:t>
            </a:r>
          </a:p>
        </p:txBody>
      </p:sp>
      <p:sp>
        <p:nvSpPr>
          <p:cNvPr id="12" name="Rectangle 11">
            <a:extLst>
              <a:ext uri="{FF2B5EF4-FFF2-40B4-BE49-F238E27FC236}">
                <a16:creationId xmlns:a16="http://schemas.microsoft.com/office/drawing/2014/main" id="{92329BFA-F0D9-E360-C37D-A4FC7DC898AD}"/>
              </a:ext>
            </a:extLst>
          </p:cNvPr>
          <p:cNvSpPr/>
          <p:nvPr/>
        </p:nvSpPr>
        <p:spPr>
          <a:xfrm>
            <a:off x="2729037" y="3204474"/>
            <a:ext cx="5640019" cy="3959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solidFill>
                  <a:schemeClr val="tx1"/>
                </a:solidFill>
              </a:rPr>
              <a:t>Implementierung, KI-Logik &amp; Kernfeatures</a:t>
            </a:r>
          </a:p>
        </p:txBody>
      </p:sp>
      <p:sp>
        <p:nvSpPr>
          <p:cNvPr id="13" name="Rectangle 12">
            <a:extLst>
              <a:ext uri="{FF2B5EF4-FFF2-40B4-BE49-F238E27FC236}">
                <a16:creationId xmlns:a16="http://schemas.microsoft.com/office/drawing/2014/main" id="{87B0787B-5D8F-2193-7E52-86B09E24535A}"/>
              </a:ext>
            </a:extLst>
          </p:cNvPr>
          <p:cNvSpPr/>
          <p:nvPr/>
        </p:nvSpPr>
        <p:spPr>
          <a:xfrm>
            <a:off x="2729037" y="4045964"/>
            <a:ext cx="5640019" cy="3959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solidFill>
                  <a:schemeClr val="tx1"/>
                </a:solidFill>
              </a:rPr>
              <a:t>Tests, Bugfixing &amp; On-Device-Tests</a:t>
            </a:r>
          </a:p>
        </p:txBody>
      </p:sp>
      <p:sp>
        <p:nvSpPr>
          <p:cNvPr id="17" name="Rectangle 16">
            <a:extLst>
              <a:ext uri="{FF2B5EF4-FFF2-40B4-BE49-F238E27FC236}">
                <a16:creationId xmlns:a16="http://schemas.microsoft.com/office/drawing/2014/main" id="{8B6C9A59-0978-EB71-6DEF-73548490D00B}"/>
              </a:ext>
            </a:extLst>
          </p:cNvPr>
          <p:cNvSpPr/>
          <p:nvPr/>
        </p:nvSpPr>
        <p:spPr>
          <a:xfrm>
            <a:off x="2729037" y="4887454"/>
            <a:ext cx="5640019" cy="3959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solidFill>
                  <a:schemeClr val="tx1"/>
                </a:solidFill>
              </a:rPr>
              <a:t>Wirtschaftlichkeitsbetrachtung, Fazit &amp; Ausblick</a:t>
            </a:r>
          </a:p>
        </p:txBody>
      </p:sp>
      <p:sp>
        <p:nvSpPr>
          <p:cNvPr id="2" name="Rechteck 1">
            <a:extLst>
              <a:ext uri="{FF2B5EF4-FFF2-40B4-BE49-F238E27FC236}">
                <a16:creationId xmlns:a16="http://schemas.microsoft.com/office/drawing/2014/main" id="{AC796BA0-B099-9E17-3BA3-4D8FC695EBB9}"/>
              </a:ext>
            </a:extLst>
          </p:cNvPr>
          <p:cNvSpPr/>
          <p:nvPr/>
        </p:nvSpPr>
        <p:spPr>
          <a:xfrm>
            <a:off x="10020693" y="6099142"/>
            <a:ext cx="1923068" cy="6881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Picture 1" descr="BFW Dortmund">
            <a:extLst>
              <a:ext uri="{FF2B5EF4-FFF2-40B4-BE49-F238E27FC236}">
                <a16:creationId xmlns:a16="http://schemas.microsoft.com/office/drawing/2014/main" id="{A6BA57BB-75B9-15E1-CA5A-9D4D5640BBFF}"/>
              </a:ext>
            </a:extLst>
          </p:cNvPr>
          <p:cNvPicPr>
            <a:picLocks noChangeAspect="1"/>
          </p:cNvPicPr>
          <p:nvPr/>
        </p:nvPicPr>
        <p:blipFill>
          <a:blip r:embed="rId3"/>
          <a:stretch>
            <a:fillRect/>
          </a:stretch>
        </p:blipFill>
        <p:spPr>
          <a:xfrm>
            <a:off x="10123221" y="6111380"/>
            <a:ext cx="741506" cy="582612"/>
          </a:xfrm>
          <a:prstGeom prst="rect">
            <a:avLst/>
          </a:prstGeom>
        </p:spPr>
      </p:pic>
      <p:pic>
        <p:nvPicPr>
          <p:cNvPr id="15" name="Picture 2" descr="News Detail DFG setzt Kommission für Nachhaltigkeit ein - Climate Service  Center Germany">
            <a:extLst>
              <a:ext uri="{FF2B5EF4-FFF2-40B4-BE49-F238E27FC236}">
                <a16:creationId xmlns:a16="http://schemas.microsoft.com/office/drawing/2014/main" id="{2F1ED9DE-7C66-6697-C6AA-22803E76BF1C}"/>
              </a:ext>
            </a:extLst>
          </p:cNvPr>
          <p:cNvPicPr>
            <a:picLocks noChangeAspect="1"/>
          </p:cNvPicPr>
          <p:nvPr/>
        </p:nvPicPr>
        <p:blipFill>
          <a:blip r:embed="rId4"/>
          <a:stretch>
            <a:fillRect/>
          </a:stretch>
        </p:blipFill>
        <p:spPr>
          <a:xfrm>
            <a:off x="11117386" y="6115417"/>
            <a:ext cx="726952" cy="578575"/>
          </a:xfrm>
          <a:prstGeom prst="rect">
            <a:avLst/>
          </a:prstGeom>
        </p:spPr>
      </p:pic>
      <p:sp>
        <p:nvSpPr>
          <p:cNvPr id="66" name="Rectangle 65">
            <a:extLst>
              <a:ext uri="{FF2B5EF4-FFF2-40B4-BE49-F238E27FC236}">
                <a16:creationId xmlns:a16="http://schemas.microsoft.com/office/drawing/2014/main" id="{50E9E093-41F2-49DF-2CF0-AC8858642F05}"/>
              </a:ext>
            </a:extLst>
          </p:cNvPr>
          <p:cNvSpPr/>
          <p:nvPr/>
        </p:nvSpPr>
        <p:spPr>
          <a:xfrm>
            <a:off x="8115300" y="0"/>
            <a:ext cx="4076700" cy="6858000"/>
          </a:xfrm>
          <a:prstGeom prst="rect">
            <a:avLst/>
          </a:prstGeom>
          <a:gradFill flip="none" rotWithShape="1">
            <a:gsLst>
              <a:gs pos="0">
                <a:schemeClr val="bg1">
                  <a:alpha val="40000"/>
                </a:schemeClr>
              </a:gs>
              <a:gs pos="95000">
                <a:srgbClr val="34D399">
                  <a:alpha val="85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67" name="Group 66">
            <a:extLst>
              <a:ext uri="{FF2B5EF4-FFF2-40B4-BE49-F238E27FC236}">
                <a16:creationId xmlns:a16="http://schemas.microsoft.com/office/drawing/2014/main" id="{20EBA80E-713C-504F-8875-5A7ADDA17F5B}"/>
              </a:ext>
            </a:extLst>
          </p:cNvPr>
          <p:cNvGrpSpPr/>
          <p:nvPr/>
        </p:nvGrpSpPr>
        <p:grpSpPr>
          <a:xfrm>
            <a:off x="8237843" y="811529"/>
            <a:ext cx="3770756" cy="5234941"/>
            <a:chOff x="4384626" y="2351242"/>
            <a:chExt cx="3460823" cy="4838529"/>
          </a:xfrm>
          <a:effectLst>
            <a:outerShdw blurRad="50800" dist="38100" dir="2700000" sx="102000" sy="102000" algn="tl" rotWithShape="0">
              <a:schemeClr val="tx1">
                <a:alpha val="28000"/>
              </a:schemeClr>
            </a:outerShdw>
          </a:effectLst>
        </p:grpSpPr>
        <p:pic>
          <p:nvPicPr>
            <p:cNvPr id="14" name="Grafik 13" descr="The image displays an interface for the EcoChef app, featuring a user-generated recipe with a list of ingredients, customizable portion sizes, dietary options, and a quick or elaborate preparation time.&#10;&#10;KI-generierte Inhalte können fehlerhaft sein.">
              <a:extLst>
                <a:ext uri="{FF2B5EF4-FFF2-40B4-BE49-F238E27FC236}">
                  <a16:creationId xmlns:a16="http://schemas.microsoft.com/office/drawing/2014/main" id="{4CF85478-23BF-442B-B8C8-DE7B507053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2397" y="2432976"/>
              <a:ext cx="2505281" cy="4700099"/>
            </a:xfrm>
            <a:prstGeom prst="roundRect">
              <a:avLst>
                <a:gd name="adj" fmla="val 8594"/>
              </a:avLst>
            </a:prstGeom>
            <a:solidFill>
              <a:srgbClr val="FFFFFF">
                <a:shade val="85000"/>
              </a:srgbClr>
            </a:solidFill>
            <a:ln>
              <a:noFill/>
            </a:ln>
            <a:effectLst/>
          </p:spPr>
        </p:pic>
        <p:pic>
          <p:nvPicPr>
            <p:cNvPr id="65" name="Picture 64">
              <a:extLst>
                <a:ext uri="{FF2B5EF4-FFF2-40B4-BE49-F238E27FC236}">
                  <a16:creationId xmlns:a16="http://schemas.microsoft.com/office/drawing/2014/main" id="{A1FC0A0D-4C23-E3F9-E099-120137B05A6D}"/>
                </a:ext>
              </a:extLst>
            </p:cNvPr>
            <p:cNvPicPr>
              <a:picLocks noChangeAspect="1"/>
            </p:cNvPicPr>
            <p:nvPr/>
          </p:nvPicPr>
          <p:blipFill>
            <a:blip r:embed="rId6">
              <a:extLst>
                <a:ext uri="{28A0092B-C50C-407E-A947-70E740481C1C}">
                  <a14:useLocalDpi xmlns:a14="http://schemas.microsoft.com/office/drawing/2010/main" val="0"/>
                </a:ext>
              </a:extLst>
            </a:blip>
            <a:srcRect t="7899" b="7939"/>
            <a:stretch>
              <a:fillRect/>
            </a:stretch>
          </p:blipFill>
          <p:spPr>
            <a:xfrm>
              <a:off x="4384626" y="2351242"/>
              <a:ext cx="3460823" cy="4838529"/>
            </a:xfrm>
            <a:prstGeom prst="rect">
              <a:avLst/>
            </a:prstGeom>
          </p:spPr>
        </p:pic>
      </p:grpSp>
    </p:spTree>
    <p:extLst>
      <p:ext uri="{BB962C8B-B14F-4D97-AF65-F5344CB8AC3E}">
        <p14:creationId xmlns:p14="http://schemas.microsoft.com/office/powerpoint/2010/main" val="1542729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42"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1500"/>
                                        <p:tgtEl>
                                          <p:spTgt spid="67"/>
                                        </p:tgtEl>
                                      </p:cBhvr>
                                    </p:animEffect>
                                    <p:anim calcmode="lin" valueType="num">
                                      <p:cBhvr>
                                        <p:cTn id="12" dur="1500" fill="hold"/>
                                        <p:tgtEl>
                                          <p:spTgt spid="67"/>
                                        </p:tgtEl>
                                        <p:attrNameLst>
                                          <p:attrName>ppt_x</p:attrName>
                                        </p:attrNameLst>
                                      </p:cBhvr>
                                      <p:tavLst>
                                        <p:tav tm="0">
                                          <p:val>
                                            <p:strVal val="#ppt_x"/>
                                          </p:val>
                                        </p:tav>
                                        <p:tav tm="100000">
                                          <p:val>
                                            <p:strVal val="#ppt_x"/>
                                          </p:val>
                                        </p:tav>
                                      </p:tavLst>
                                    </p:anim>
                                    <p:anim calcmode="lin" valueType="num">
                                      <p:cBhvr>
                                        <p:cTn id="13" dur="15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p:bldP spid="11" grpId="0"/>
      <p:bldP spid="12" grpId="0"/>
      <p:bldP spid="13"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71047-A60F-5827-3F74-85169510F515}"/>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0C7426C1-0C67-8C9F-9A11-EB48680CF128}"/>
              </a:ext>
            </a:extLst>
          </p:cNvPr>
          <p:cNvSpPr/>
          <p:nvPr/>
        </p:nvSpPr>
        <p:spPr>
          <a:xfrm>
            <a:off x="324001"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Umfeld</a:t>
            </a:r>
          </a:p>
        </p:txBody>
      </p:sp>
      <p:sp>
        <p:nvSpPr>
          <p:cNvPr id="10" name="Rectangle: Rounded Corners 9">
            <a:extLst>
              <a:ext uri="{FF2B5EF4-FFF2-40B4-BE49-F238E27FC236}">
                <a16:creationId xmlns:a16="http://schemas.microsoft.com/office/drawing/2014/main" id="{3DD78793-1F55-136D-EA58-5EB4993C7CD5}"/>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88F4CAC5-9814-BCF8-3F67-32CCC5FF93B2}"/>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F672723E-641A-45B7-CB0F-00C681A41BEB}"/>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5CF2F726-C9FC-8E6B-3E5B-7039BAE32E1C}"/>
              </a:ext>
            </a:extLst>
          </p:cNvPr>
          <p:cNvSpPr/>
          <p:nvPr/>
        </p:nvSpPr>
        <p:spPr>
          <a:xfrm>
            <a:off x="9623583"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Abschluss</a:t>
            </a:r>
          </a:p>
        </p:txBody>
      </p:sp>
      <p:pic>
        <p:nvPicPr>
          <p:cNvPr id="8" name="Picture 7">
            <a:extLst>
              <a:ext uri="{FF2B5EF4-FFF2-40B4-BE49-F238E27FC236}">
                <a16:creationId xmlns:a16="http://schemas.microsoft.com/office/drawing/2014/main" id="{8400D043-BD75-E249-76D4-0EE0054ABD6F}"/>
              </a:ext>
            </a:extLst>
          </p:cNvPr>
          <p:cNvPicPr>
            <a:picLocks noChangeAspect="1"/>
          </p:cNvPicPr>
          <p:nvPr/>
        </p:nvPicPr>
        <p:blipFill>
          <a:blip r:embed="rId3">
            <a:alphaModFix amt="20000"/>
          </a:blip>
          <a:srcRect l="1485" t="10219" r="-45" b="26547"/>
          <a:stretch>
            <a:fillRect/>
          </a:stretch>
        </p:blipFill>
        <p:spPr>
          <a:xfrm>
            <a:off x="0" y="830580"/>
            <a:ext cx="12192000" cy="5214620"/>
          </a:xfrm>
          <a:prstGeom prst="rect">
            <a:avLst/>
          </a:prstGeom>
        </p:spPr>
      </p:pic>
      <p:sp>
        <p:nvSpPr>
          <p:cNvPr id="3" name="Title 2">
            <a:extLst>
              <a:ext uri="{FF2B5EF4-FFF2-40B4-BE49-F238E27FC236}">
                <a16:creationId xmlns:a16="http://schemas.microsoft.com/office/drawing/2014/main" id="{A62F54AB-AC52-6105-5640-950C8790AB7F}"/>
              </a:ext>
            </a:extLst>
          </p:cNvPr>
          <p:cNvSpPr>
            <a:spLocks noGrp="1"/>
          </p:cNvSpPr>
          <p:nvPr>
            <p:ph type="title"/>
          </p:nvPr>
        </p:nvSpPr>
        <p:spPr/>
        <p:txBody>
          <a:bodyPr/>
          <a:lstStyle/>
          <a:p>
            <a:r>
              <a:rPr lang="de-DE" dirty="0"/>
              <a:t>Deutsche Forschungsgemeinschaft e. V. (DFG)</a:t>
            </a:r>
          </a:p>
        </p:txBody>
      </p:sp>
      <p:sp>
        <p:nvSpPr>
          <p:cNvPr id="2" name="Text Placeholder 1">
            <a:extLst>
              <a:ext uri="{FF2B5EF4-FFF2-40B4-BE49-F238E27FC236}">
                <a16:creationId xmlns:a16="http://schemas.microsoft.com/office/drawing/2014/main" id="{647EA000-AF30-9A38-2A4F-6226E4EDDF9D}"/>
              </a:ext>
            </a:extLst>
          </p:cNvPr>
          <p:cNvSpPr>
            <a:spLocks noGrp="1"/>
          </p:cNvSpPr>
          <p:nvPr>
            <p:ph type="body" sz="quarter" idx="13"/>
          </p:nvPr>
        </p:nvSpPr>
        <p:spPr>
          <a:xfrm>
            <a:off x="373038" y="1802423"/>
            <a:ext cx="11484000" cy="3893264"/>
          </a:xfrm>
        </p:spPr>
        <p:txBody>
          <a:bodyPr/>
          <a:lstStyle/>
          <a:p>
            <a:endParaRPr lang="de-DE" dirty="0"/>
          </a:p>
          <a:p>
            <a:r>
              <a:rPr lang="de-DE" b="1" dirty="0">
                <a:solidFill>
                  <a:schemeClr val="tx2"/>
                </a:solidFill>
              </a:rPr>
              <a:t>größte Forschungsförderorganisation </a:t>
            </a:r>
            <a:r>
              <a:rPr lang="de-DE" dirty="0"/>
              <a:t>Deutschlands</a:t>
            </a:r>
          </a:p>
          <a:p>
            <a:pPr marL="0" indent="0">
              <a:buNone/>
            </a:pPr>
            <a:endParaRPr lang="de-DE" dirty="0"/>
          </a:p>
          <a:p>
            <a:r>
              <a:rPr lang="de-DE" dirty="0"/>
              <a:t>jährlich </a:t>
            </a:r>
            <a:r>
              <a:rPr lang="de-DE" b="1" dirty="0">
                <a:solidFill>
                  <a:schemeClr val="tx2"/>
                </a:solidFill>
              </a:rPr>
              <a:t>ca. 3,5 Mrd. Euro </a:t>
            </a:r>
            <a:r>
              <a:rPr lang="de-DE" dirty="0"/>
              <a:t>in verschiedene Forschungsprojekte</a:t>
            </a:r>
          </a:p>
          <a:p>
            <a:endParaRPr lang="de-DE" dirty="0"/>
          </a:p>
          <a:p>
            <a:r>
              <a:rPr lang="de-DE" dirty="0"/>
              <a:t>Fokus: </a:t>
            </a:r>
            <a:r>
              <a:rPr lang="de-DE" b="1" dirty="0">
                <a:solidFill>
                  <a:schemeClr val="tx2"/>
                </a:solidFill>
              </a:rPr>
              <a:t>technologische Zukunftsfähigkeit</a:t>
            </a:r>
          </a:p>
          <a:p>
            <a:endParaRPr lang="de-DE" dirty="0"/>
          </a:p>
          <a:p>
            <a:r>
              <a:rPr lang="de-DE" dirty="0"/>
              <a:t>Abteilung: </a:t>
            </a:r>
            <a:r>
              <a:rPr lang="de-DE" b="1" dirty="0">
                <a:solidFill>
                  <a:schemeClr val="tx2"/>
                </a:solidFill>
              </a:rPr>
              <a:t>Zentralverwaltung-Informationstechnik (Z-INF) </a:t>
            </a:r>
            <a:r>
              <a:rPr lang="de-DE" dirty="0"/>
              <a:t>am Standort Bonn</a:t>
            </a:r>
          </a:p>
          <a:p>
            <a:endParaRPr lang="de-DE" dirty="0"/>
          </a:p>
          <a:p>
            <a:r>
              <a:rPr lang="de-DE" dirty="0"/>
              <a:t>Mein Projekt:</a:t>
            </a:r>
            <a:br>
              <a:rPr lang="de-DE" dirty="0"/>
            </a:br>
            <a:endParaRPr lang="de-DE" dirty="0"/>
          </a:p>
          <a:p>
            <a:pPr marL="0" indent="0">
              <a:buNone/>
            </a:pPr>
            <a:endParaRPr lang="de-DE" dirty="0"/>
          </a:p>
        </p:txBody>
      </p:sp>
      <p:sp>
        <p:nvSpPr>
          <p:cNvPr id="6" name="Rectangle 5">
            <a:extLst>
              <a:ext uri="{FF2B5EF4-FFF2-40B4-BE49-F238E27FC236}">
                <a16:creationId xmlns:a16="http://schemas.microsoft.com/office/drawing/2014/main" id="{C087B59A-CE84-CE91-F74A-A9553B643EE0}"/>
              </a:ext>
            </a:extLst>
          </p:cNvPr>
          <p:cNvSpPr/>
          <p:nvPr/>
        </p:nvSpPr>
        <p:spPr>
          <a:xfrm>
            <a:off x="334962" y="4864099"/>
            <a:ext cx="11543999" cy="666487"/>
          </a:xfrm>
          <a:prstGeom prst="rect">
            <a:avLst/>
          </a:prstGeom>
          <a:solidFill>
            <a:schemeClr val="bg1"/>
          </a:solidFill>
          <a:ln>
            <a:noFill/>
          </a:ln>
          <a:effectLst>
            <a:glow rad="63500">
              <a:srgbClr val="34D399">
                <a:alpha val="40000"/>
              </a:srgbClr>
            </a:glow>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rPr>
              <a:t>Evaluierung von LLMs in hybriden Mobile-Architekturen zur Unterstützung von Nachhaltigkeitszielen</a:t>
            </a:r>
            <a:endParaRPr lang="de-DE" dirty="0">
              <a:solidFill>
                <a:schemeClr val="tx1"/>
              </a:solidFill>
            </a:endParaRPr>
          </a:p>
        </p:txBody>
      </p:sp>
    </p:spTree>
    <p:extLst>
      <p:ext uri="{BB962C8B-B14F-4D97-AF65-F5344CB8AC3E}">
        <p14:creationId xmlns:p14="http://schemas.microsoft.com/office/powerpoint/2010/main" val="170938423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0ED16-7323-8EFE-B459-F1F1BBB67D3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A098595-40F1-3D05-0520-0DD35E6B9DC5}"/>
              </a:ext>
            </a:extLst>
          </p:cNvPr>
          <p:cNvPicPr>
            <a:picLocks noChangeAspect="1"/>
          </p:cNvPicPr>
          <p:nvPr/>
        </p:nvPicPr>
        <p:blipFill>
          <a:blip r:embed="rId3">
            <a:alphaModFix amt="38000"/>
          </a:blip>
          <a:stretch>
            <a:fillRect/>
          </a:stretch>
        </p:blipFill>
        <p:spPr>
          <a:xfrm flipH="1">
            <a:off x="0" y="1767385"/>
            <a:ext cx="12192000" cy="4060874"/>
          </a:xfrm>
          <a:prstGeom prst="rect">
            <a:avLst/>
          </a:prstGeom>
        </p:spPr>
      </p:pic>
      <p:sp>
        <p:nvSpPr>
          <p:cNvPr id="3" name="Title 2">
            <a:extLst>
              <a:ext uri="{FF2B5EF4-FFF2-40B4-BE49-F238E27FC236}">
                <a16:creationId xmlns:a16="http://schemas.microsoft.com/office/drawing/2014/main" id="{3F010408-37F3-F412-B4F9-19D05983DE3C}"/>
              </a:ext>
            </a:extLst>
          </p:cNvPr>
          <p:cNvSpPr>
            <a:spLocks noGrp="1"/>
          </p:cNvSpPr>
          <p:nvPr>
            <p:ph type="title"/>
          </p:nvPr>
        </p:nvSpPr>
        <p:spPr/>
        <p:txBody>
          <a:bodyPr/>
          <a:lstStyle/>
          <a:p>
            <a:r>
              <a:rPr lang="de-DE" dirty="0"/>
              <a:t>Problemstellung &amp; Ist-Zustand</a:t>
            </a:r>
          </a:p>
        </p:txBody>
      </p:sp>
      <p:sp>
        <p:nvSpPr>
          <p:cNvPr id="9" name="Rectangle: Rounded Corners 8">
            <a:extLst>
              <a:ext uri="{FF2B5EF4-FFF2-40B4-BE49-F238E27FC236}">
                <a16:creationId xmlns:a16="http://schemas.microsoft.com/office/drawing/2014/main" id="{C1FEF27C-01A9-A792-4C3E-5F64A7AA8BF2}"/>
              </a:ext>
            </a:extLst>
          </p:cNvPr>
          <p:cNvSpPr/>
          <p:nvPr/>
        </p:nvSpPr>
        <p:spPr>
          <a:xfrm>
            <a:off x="324001"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Umfeld</a:t>
            </a:r>
          </a:p>
        </p:txBody>
      </p:sp>
      <p:sp>
        <p:nvSpPr>
          <p:cNvPr id="10" name="Rectangle: Rounded Corners 9">
            <a:extLst>
              <a:ext uri="{FF2B5EF4-FFF2-40B4-BE49-F238E27FC236}">
                <a16:creationId xmlns:a16="http://schemas.microsoft.com/office/drawing/2014/main" id="{9068E504-E1F8-C91D-C101-5D6B5667C9DB}"/>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F32B2E67-24F8-A418-B08C-72E2F8A9B316}"/>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FD961D73-1F18-5E84-9043-1574F10A47D8}"/>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62FF421F-C09B-6287-166A-4AFBEBD8CF6E}"/>
              </a:ext>
            </a:extLst>
          </p:cNvPr>
          <p:cNvSpPr/>
          <p:nvPr/>
        </p:nvSpPr>
        <p:spPr>
          <a:xfrm>
            <a:off x="9623583"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Abschluss</a:t>
            </a:r>
          </a:p>
        </p:txBody>
      </p:sp>
      <p:sp>
        <p:nvSpPr>
          <p:cNvPr id="7" name="Rectangle 6">
            <a:extLst>
              <a:ext uri="{FF2B5EF4-FFF2-40B4-BE49-F238E27FC236}">
                <a16:creationId xmlns:a16="http://schemas.microsoft.com/office/drawing/2014/main" id="{AD93F57E-4DBE-27F0-C3F4-5D1A12906951}"/>
              </a:ext>
            </a:extLst>
          </p:cNvPr>
          <p:cNvSpPr/>
          <p:nvPr/>
        </p:nvSpPr>
        <p:spPr>
          <a:xfrm>
            <a:off x="324001" y="1963192"/>
            <a:ext cx="11543999" cy="36692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de-DE" sz="1600" b="1" dirty="0">
                <a:solidFill>
                  <a:schemeClr val="tx1"/>
                </a:solidFill>
              </a:rPr>
              <a:t>ca. 10,8 Mio. Tonnen Abfall / Jahr in Deutschland </a:t>
            </a:r>
            <a:r>
              <a:rPr lang="de-DE" sz="1600" dirty="0">
                <a:solidFill>
                  <a:schemeClr val="tx1"/>
                </a:solidFill>
              </a:rPr>
              <a:t>(BMELH / UBA 2024)</a:t>
            </a:r>
          </a:p>
          <a:p>
            <a:pPr indent="-241300">
              <a:spcBef>
                <a:spcPts val="600"/>
              </a:spcBef>
            </a:pPr>
            <a:endParaRPr lang="de-DE" dirty="0">
              <a:solidFill>
                <a:schemeClr val="tx1"/>
              </a:solidFill>
            </a:endParaRPr>
          </a:p>
          <a:p>
            <a:pPr indent="-241300">
              <a:spcBef>
                <a:spcPts val="600"/>
              </a:spcBef>
            </a:pPr>
            <a:endParaRPr lang="de-DE" b="1" dirty="0">
              <a:solidFill>
                <a:schemeClr val="tx1"/>
              </a:solidFill>
            </a:endParaRPr>
          </a:p>
          <a:p>
            <a:pPr indent="-241300">
              <a:spcBef>
                <a:spcPts val="600"/>
              </a:spcBef>
            </a:pPr>
            <a:r>
              <a:rPr lang="de-DE" b="1" dirty="0">
                <a:solidFill>
                  <a:schemeClr val="tx1"/>
                </a:solidFill>
              </a:rPr>
              <a:t>Das bisherige Problem:</a:t>
            </a:r>
          </a:p>
          <a:p>
            <a:pPr marL="285750" indent="-285750">
              <a:spcBef>
                <a:spcPts val="600"/>
              </a:spcBef>
              <a:buClr>
                <a:schemeClr val="tx2"/>
              </a:buClr>
              <a:buFont typeface="Arial" panose="020B0604020202020204" pitchFamily="34" charset="0"/>
              <a:buChar char="•"/>
            </a:pPr>
            <a:r>
              <a:rPr lang="de-DE" dirty="0">
                <a:solidFill>
                  <a:schemeClr val="tx1"/>
                </a:solidFill>
              </a:rPr>
              <a:t>statische Datenbanken</a:t>
            </a:r>
          </a:p>
          <a:p>
            <a:pPr marL="285750" indent="-285750">
              <a:spcBef>
                <a:spcPts val="600"/>
              </a:spcBef>
              <a:buClr>
                <a:schemeClr val="tx2"/>
              </a:buClr>
              <a:buFont typeface="Arial" panose="020B0604020202020204" pitchFamily="34" charset="0"/>
              <a:buChar char="•"/>
            </a:pPr>
            <a:r>
              <a:rPr lang="de-DE" dirty="0">
                <a:solidFill>
                  <a:schemeClr val="tx1"/>
                </a:solidFill>
              </a:rPr>
              <a:t>unflexibel bei zufälligen Restbeständen</a:t>
            </a:r>
          </a:p>
          <a:p>
            <a:pPr marL="285750" indent="-285750">
              <a:spcBef>
                <a:spcPts val="600"/>
              </a:spcBef>
              <a:buClr>
                <a:schemeClr val="tx2"/>
              </a:buClr>
              <a:buFont typeface="Arial" panose="020B0604020202020204" pitchFamily="34" charset="0"/>
              <a:buChar char="•"/>
            </a:pPr>
            <a:r>
              <a:rPr lang="de-DE" dirty="0">
                <a:solidFill>
                  <a:schemeClr val="tx1"/>
                </a:solidFill>
              </a:rPr>
              <a:t>manuelle Suche: zeitaufwendig</a:t>
            </a:r>
          </a:p>
          <a:p>
            <a:pPr marL="285750" indent="-285750">
              <a:spcBef>
                <a:spcPts val="600"/>
              </a:spcBef>
              <a:buClr>
                <a:schemeClr val="tx2"/>
              </a:buClr>
              <a:buFont typeface="Arial" panose="020B0604020202020204" pitchFamily="34" charset="0"/>
              <a:buChar char="•"/>
            </a:pPr>
            <a:r>
              <a:rPr lang="de-DE" dirty="0">
                <a:solidFill>
                  <a:schemeClr val="tx1"/>
                </a:solidFill>
              </a:rPr>
              <a:t>mehr Lebensmittelverschwendung!</a:t>
            </a:r>
          </a:p>
        </p:txBody>
      </p:sp>
      <p:sp>
        <p:nvSpPr>
          <p:cNvPr id="15" name="Rectangle 14">
            <a:extLst>
              <a:ext uri="{FF2B5EF4-FFF2-40B4-BE49-F238E27FC236}">
                <a16:creationId xmlns:a16="http://schemas.microsoft.com/office/drawing/2014/main" id="{C65F366B-8D9F-52D3-CE6C-E2E3B2C2231B}"/>
              </a:ext>
            </a:extLst>
          </p:cNvPr>
          <p:cNvSpPr/>
          <p:nvPr/>
        </p:nvSpPr>
        <p:spPr>
          <a:xfrm>
            <a:off x="6096000" y="4346885"/>
            <a:ext cx="5761039" cy="1481373"/>
          </a:xfrm>
          <a:prstGeom prst="rect">
            <a:avLst/>
          </a:prstGeom>
          <a:solidFill>
            <a:srgbClr val="34D399"/>
          </a:solidFill>
          <a:ln>
            <a:noFill/>
          </a:ln>
          <a:effectLst>
            <a:outerShdw blurRad="50800" dist="38100" dir="2700000" sx="101000" sy="101000" algn="tl" rotWithShape="0">
              <a:schemeClr val="tx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41300">
              <a:spcBef>
                <a:spcPts val="600"/>
              </a:spcBef>
            </a:pPr>
            <a:r>
              <a:rPr lang="de-DE" b="1" dirty="0">
                <a:solidFill>
                  <a:schemeClr val="tx1"/>
                </a:solidFill>
              </a:rPr>
              <a:t>Lösung:</a:t>
            </a:r>
          </a:p>
          <a:p>
            <a:pPr indent="-241300">
              <a:spcBef>
                <a:spcPts val="600"/>
              </a:spcBef>
            </a:pPr>
            <a:r>
              <a:rPr lang="de-DE" dirty="0">
                <a:solidFill>
                  <a:schemeClr val="tx1"/>
                </a:solidFill>
              </a:rPr>
              <a:t>Eine </a:t>
            </a:r>
            <a:r>
              <a:rPr lang="de-DE" b="1" dirty="0">
                <a:solidFill>
                  <a:schemeClr val="tx1"/>
                </a:solidFill>
              </a:rPr>
              <a:t>flexible</a:t>
            </a:r>
            <a:r>
              <a:rPr lang="de-DE" dirty="0">
                <a:solidFill>
                  <a:schemeClr val="tx1"/>
                </a:solidFill>
              </a:rPr>
              <a:t> App-Anwendung, die aus </a:t>
            </a:r>
            <a:r>
              <a:rPr lang="de-DE" b="1" dirty="0">
                <a:solidFill>
                  <a:schemeClr val="tx1"/>
                </a:solidFill>
              </a:rPr>
              <a:t>Zutatenresten</a:t>
            </a:r>
            <a:r>
              <a:rPr lang="de-DE" dirty="0">
                <a:solidFill>
                  <a:schemeClr val="tx1"/>
                </a:solidFill>
              </a:rPr>
              <a:t> </a:t>
            </a:r>
            <a:r>
              <a:rPr lang="de-DE" b="1" dirty="0">
                <a:solidFill>
                  <a:schemeClr val="tx1"/>
                </a:solidFill>
              </a:rPr>
              <a:t>automatisiert</a:t>
            </a:r>
            <a:r>
              <a:rPr lang="de-DE" dirty="0">
                <a:solidFill>
                  <a:schemeClr val="tx1"/>
                </a:solidFill>
              </a:rPr>
              <a:t> per KI strukturierte Rezepte inklusive Anleitung und Profi-Tipps generiert.</a:t>
            </a:r>
          </a:p>
        </p:txBody>
      </p:sp>
    </p:spTree>
    <p:extLst>
      <p:ext uri="{BB962C8B-B14F-4D97-AF65-F5344CB8AC3E}">
        <p14:creationId xmlns:p14="http://schemas.microsoft.com/office/powerpoint/2010/main" val="36945960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500" fill="hold"/>
                                        <p:tgtEl>
                                          <p:spTgt spid="15"/>
                                        </p:tgtEl>
                                        <p:attrNameLst>
                                          <p:attrName>ppt_w</p:attrName>
                                        </p:attrNameLst>
                                      </p:cBhvr>
                                      <p:tavLst>
                                        <p:tav tm="0">
                                          <p:val>
                                            <p:fltVal val="0"/>
                                          </p:val>
                                        </p:tav>
                                        <p:tav tm="100000">
                                          <p:val>
                                            <p:strVal val="#ppt_w"/>
                                          </p:val>
                                        </p:tav>
                                      </p:tavLst>
                                    </p:anim>
                                    <p:anim calcmode="lin" valueType="num">
                                      <p:cBhvr>
                                        <p:cTn id="32" dur="1500" fill="hold"/>
                                        <p:tgtEl>
                                          <p:spTgt spid="15"/>
                                        </p:tgtEl>
                                        <p:attrNameLst>
                                          <p:attrName>ppt_h</p:attrName>
                                        </p:attrNameLst>
                                      </p:cBhvr>
                                      <p:tavLst>
                                        <p:tav tm="0">
                                          <p:val>
                                            <p:fltVal val="0"/>
                                          </p:val>
                                        </p:tav>
                                        <p:tav tm="100000">
                                          <p:val>
                                            <p:strVal val="#ppt_h"/>
                                          </p:val>
                                        </p:tav>
                                      </p:tavLst>
                                    </p:anim>
                                    <p:anim calcmode="lin" valueType="num">
                                      <p:cBhvr>
                                        <p:cTn id="33" dur="1500" fill="hold"/>
                                        <p:tgtEl>
                                          <p:spTgt spid="15"/>
                                        </p:tgtEl>
                                        <p:attrNameLst>
                                          <p:attrName>style.rotation</p:attrName>
                                        </p:attrNameLst>
                                      </p:cBhvr>
                                      <p:tavLst>
                                        <p:tav tm="0">
                                          <p:val>
                                            <p:fltVal val="90"/>
                                          </p:val>
                                        </p:tav>
                                        <p:tav tm="100000">
                                          <p:val>
                                            <p:fltVal val="0"/>
                                          </p:val>
                                        </p:tav>
                                      </p:tavLst>
                                    </p:anim>
                                    <p:animEffect transition="in" filter="fade">
                                      <p:cBhvr>
                                        <p:cTn id="34"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0870E-FCFB-9CC6-C9BB-BDB18D6C250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4EC1021-6BED-CA59-DB58-98714C595822}"/>
              </a:ext>
            </a:extLst>
          </p:cNvPr>
          <p:cNvSpPr/>
          <p:nvPr/>
        </p:nvSpPr>
        <p:spPr>
          <a:xfrm>
            <a:off x="364961" y="1829947"/>
            <a:ext cx="11528231" cy="885902"/>
          </a:xfrm>
          <a:prstGeom prst="rect">
            <a:avLst/>
          </a:pr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41300">
              <a:spcBef>
                <a:spcPts val="600"/>
              </a:spcBef>
            </a:pPr>
            <a:r>
              <a:rPr lang="de-DE" b="1" dirty="0">
                <a:solidFill>
                  <a:schemeClr val="tx1"/>
                </a:solidFill>
              </a:rPr>
              <a:t>Lösung:</a:t>
            </a:r>
          </a:p>
          <a:p>
            <a:pPr indent="-241300">
              <a:spcBef>
                <a:spcPts val="600"/>
              </a:spcBef>
            </a:pPr>
            <a:r>
              <a:rPr lang="de-DE" dirty="0">
                <a:solidFill>
                  <a:schemeClr val="tx1"/>
                </a:solidFill>
              </a:rPr>
              <a:t>Eine </a:t>
            </a:r>
            <a:r>
              <a:rPr lang="de-DE" b="1" dirty="0">
                <a:solidFill>
                  <a:schemeClr val="tx1"/>
                </a:solidFill>
              </a:rPr>
              <a:t>flexible</a:t>
            </a:r>
            <a:r>
              <a:rPr lang="de-DE" dirty="0">
                <a:solidFill>
                  <a:schemeClr val="tx1"/>
                </a:solidFill>
              </a:rPr>
              <a:t> App-Anwendung, die aus </a:t>
            </a:r>
            <a:r>
              <a:rPr lang="de-DE" b="1" dirty="0">
                <a:solidFill>
                  <a:schemeClr val="tx1"/>
                </a:solidFill>
              </a:rPr>
              <a:t>Zutatenresten</a:t>
            </a:r>
            <a:r>
              <a:rPr lang="de-DE" dirty="0">
                <a:solidFill>
                  <a:schemeClr val="tx1"/>
                </a:solidFill>
              </a:rPr>
              <a:t> </a:t>
            </a:r>
            <a:r>
              <a:rPr lang="de-DE" b="1" dirty="0">
                <a:solidFill>
                  <a:schemeClr val="tx1"/>
                </a:solidFill>
              </a:rPr>
              <a:t>automatisiert</a:t>
            </a:r>
            <a:r>
              <a:rPr lang="de-DE" dirty="0">
                <a:solidFill>
                  <a:schemeClr val="tx1"/>
                </a:solidFill>
              </a:rPr>
              <a:t> per KI strukturierte Rezepte inklusive Anleitung und Profi-Tipps generiert.</a:t>
            </a:r>
          </a:p>
        </p:txBody>
      </p:sp>
      <p:sp>
        <p:nvSpPr>
          <p:cNvPr id="4" name="Flowchart: Extract 3">
            <a:extLst>
              <a:ext uri="{FF2B5EF4-FFF2-40B4-BE49-F238E27FC236}">
                <a16:creationId xmlns:a16="http://schemas.microsoft.com/office/drawing/2014/main" id="{E061FF96-4F7A-E0F7-B7A7-A1CC5755CF7B}"/>
              </a:ext>
            </a:extLst>
          </p:cNvPr>
          <p:cNvSpPr/>
          <p:nvPr/>
        </p:nvSpPr>
        <p:spPr>
          <a:xfrm rot="10800000" flipV="1">
            <a:off x="4912719" y="4048151"/>
            <a:ext cx="2454432" cy="1806325"/>
          </a:xfrm>
          <a:prstGeom prst="flowChartExtra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le 2">
            <a:extLst>
              <a:ext uri="{FF2B5EF4-FFF2-40B4-BE49-F238E27FC236}">
                <a16:creationId xmlns:a16="http://schemas.microsoft.com/office/drawing/2014/main" id="{A92D690A-6CFF-ACA6-3209-A7D585666B9B}"/>
              </a:ext>
            </a:extLst>
          </p:cNvPr>
          <p:cNvSpPr>
            <a:spLocks noGrp="1"/>
          </p:cNvSpPr>
          <p:nvPr>
            <p:ph type="title"/>
          </p:nvPr>
        </p:nvSpPr>
        <p:spPr/>
        <p:txBody>
          <a:bodyPr/>
          <a:lstStyle/>
          <a:p>
            <a:r>
              <a:rPr lang="de-DE" dirty="0"/>
              <a:t>Projektziel &amp; Magisches Dreieck</a:t>
            </a:r>
          </a:p>
        </p:txBody>
      </p:sp>
      <p:sp>
        <p:nvSpPr>
          <p:cNvPr id="9" name="Rectangle: Rounded Corners 8">
            <a:extLst>
              <a:ext uri="{FF2B5EF4-FFF2-40B4-BE49-F238E27FC236}">
                <a16:creationId xmlns:a16="http://schemas.microsoft.com/office/drawing/2014/main" id="{4EBA0645-E2F3-DDCD-4053-CFDF197C46B6}"/>
              </a:ext>
            </a:extLst>
          </p:cNvPr>
          <p:cNvSpPr/>
          <p:nvPr/>
        </p:nvSpPr>
        <p:spPr>
          <a:xfrm>
            <a:off x="324001"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Umfeld</a:t>
            </a:r>
          </a:p>
        </p:txBody>
      </p:sp>
      <p:sp>
        <p:nvSpPr>
          <p:cNvPr id="10" name="Rectangle: Rounded Corners 9">
            <a:extLst>
              <a:ext uri="{FF2B5EF4-FFF2-40B4-BE49-F238E27FC236}">
                <a16:creationId xmlns:a16="http://schemas.microsoft.com/office/drawing/2014/main" id="{73B5F765-AB56-7503-CCAB-ABE7D2CBD68A}"/>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E8A09D61-4E9C-6B4A-49F4-54CFC5BB5067}"/>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1CFD6081-AAC6-80B8-C2C3-5608605C92B5}"/>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A2C542E4-AB2D-E81D-4B5E-1A23E0B3C5D4}"/>
              </a:ext>
            </a:extLst>
          </p:cNvPr>
          <p:cNvSpPr/>
          <p:nvPr/>
        </p:nvSpPr>
        <p:spPr>
          <a:xfrm>
            <a:off x="9623583"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Abschluss</a:t>
            </a:r>
          </a:p>
        </p:txBody>
      </p:sp>
      <p:sp>
        <p:nvSpPr>
          <p:cNvPr id="5" name="Rectangle 4">
            <a:extLst>
              <a:ext uri="{FF2B5EF4-FFF2-40B4-BE49-F238E27FC236}">
                <a16:creationId xmlns:a16="http://schemas.microsoft.com/office/drawing/2014/main" id="{48014E2F-6CBF-14E8-F48F-BFF082E0D9AC}"/>
              </a:ext>
            </a:extLst>
          </p:cNvPr>
          <p:cNvSpPr/>
          <p:nvPr/>
        </p:nvSpPr>
        <p:spPr>
          <a:xfrm>
            <a:off x="384000" y="2846534"/>
            <a:ext cx="11484000" cy="677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algn="ctr"/>
            <a:r>
              <a:rPr lang="de-DE" sz="2000" b="1" dirty="0">
                <a:solidFill>
                  <a:schemeClr val="tx2"/>
                </a:solidFill>
              </a:rPr>
              <a:t>Sach-Ziel</a:t>
            </a:r>
            <a:endParaRPr lang="de-DE" sz="2000" b="1" dirty="0">
              <a:solidFill>
                <a:schemeClr val="tx1"/>
              </a:solidFill>
            </a:endParaRPr>
          </a:p>
          <a:p>
            <a:pPr algn="ctr"/>
            <a:r>
              <a:rPr lang="de-DE" dirty="0">
                <a:solidFill>
                  <a:schemeClr val="tx1"/>
                </a:solidFill>
              </a:rPr>
              <a:t>Hybride App: </a:t>
            </a:r>
            <a:r>
              <a:rPr lang="de-DE" dirty="0" err="1">
                <a:solidFill>
                  <a:schemeClr val="tx1"/>
                </a:solidFill>
              </a:rPr>
              <a:t>Lit</a:t>
            </a:r>
            <a:r>
              <a:rPr lang="de-DE" dirty="0">
                <a:solidFill>
                  <a:schemeClr val="tx1"/>
                </a:solidFill>
              </a:rPr>
              <a:t> + </a:t>
            </a:r>
            <a:r>
              <a:rPr lang="de-DE" dirty="0" err="1">
                <a:solidFill>
                  <a:schemeClr val="tx1"/>
                </a:solidFill>
              </a:rPr>
              <a:t>Codova</a:t>
            </a:r>
            <a:r>
              <a:rPr lang="de-DE" dirty="0">
                <a:solidFill>
                  <a:schemeClr val="tx1"/>
                </a:solidFill>
              </a:rPr>
              <a:t>, Kamera-Integration, KI-Anbindung, </a:t>
            </a:r>
            <a:r>
              <a:rPr lang="de-DE" dirty="0" err="1">
                <a:solidFill>
                  <a:schemeClr val="tx1"/>
                </a:solidFill>
              </a:rPr>
              <a:t>Timer</a:t>
            </a:r>
            <a:r>
              <a:rPr lang="de-DE" dirty="0">
                <a:solidFill>
                  <a:schemeClr val="tx1"/>
                </a:solidFill>
              </a:rPr>
              <a:t>-Erkennung, TTS, lokale Speicherung</a:t>
            </a:r>
          </a:p>
        </p:txBody>
      </p:sp>
      <p:sp>
        <p:nvSpPr>
          <p:cNvPr id="6" name="Rectangle 5">
            <a:extLst>
              <a:ext uri="{FF2B5EF4-FFF2-40B4-BE49-F238E27FC236}">
                <a16:creationId xmlns:a16="http://schemas.microsoft.com/office/drawing/2014/main" id="{B968F7F8-58AE-421A-F924-26C8DA758FF4}"/>
              </a:ext>
            </a:extLst>
          </p:cNvPr>
          <p:cNvSpPr/>
          <p:nvPr/>
        </p:nvSpPr>
        <p:spPr>
          <a:xfrm>
            <a:off x="191491" y="4945936"/>
            <a:ext cx="4055312" cy="9541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algn="r"/>
            <a:r>
              <a:rPr lang="de-DE" sz="2000" b="1" dirty="0">
                <a:solidFill>
                  <a:schemeClr val="tx2"/>
                </a:solidFill>
              </a:rPr>
              <a:t>Kosten-Ziel</a:t>
            </a:r>
            <a:endParaRPr lang="de-DE" sz="2000" b="1" dirty="0">
              <a:solidFill>
                <a:schemeClr val="tx1"/>
              </a:solidFill>
            </a:endParaRPr>
          </a:p>
          <a:p>
            <a:pPr algn="r"/>
            <a:r>
              <a:rPr lang="de-DE" dirty="0">
                <a:solidFill>
                  <a:schemeClr val="tx1"/>
                </a:solidFill>
              </a:rPr>
              <a:t>Nutzung ausschließlich kostenloser Technologien </a:t>
            </a:r>
            <a:r>
              <a:rPr lang="de-DE" dirty="0">
                <a:solidFill>
                  <a:schemeClr val="tx1"/>
                </a:solidFill>
                <a:sym typeface="Wingdings" panose="05000000000000000000" pitchFamily="2" charset="2"/>
              </a:rPr>
              <a:t> 0€ Lizenzkosten</a:t>
            </a:r>
          </a:p>
        </p:txBody>
      </p:sp>
      <p:sp>
        <p:nvSpPr>
          <p:cNvPr id="7" name="Rectangle 6">
            <a:extLst>
              <a:ext uri="{FF2B5EF4-FFF2-40B4-BE49-F238E27FC236}">
                <a16:creationId xmlns:a16="http://schemas.microsoft.com/office/drawing/2014/main" id="{99EC5FED-69F9-32F6-93BE-E7624254B728}"/>
              </a:ext>
            </a:extLst>
          </p:cNvPr>
          <p:cNvSpPr/>
          <p:nvPr/>
        </p:nvSpPr>
        <p:spPr>
          <a:xfrm>
            <a:off x="8032697" y="5253712"/>
            <a:ext cx="3835303" cy="6463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oAutofit/>
          </a:bodyPr>
          <a:lstStyle/>
          <a:p>
            <a:r>
              <a:rPr lang="de-DE" sz="2000" b="1" dirty="0">
                <a:solidFill>
                  <a:schemeClr val="tx2"/>
                </a:solidFill>
                <a:sym typeface="Wingdings" panose="05000000000000000000" pitchFamily="2" charset="2"/>
              </a:rPr>
              <a:t>Zeit-Ziel</a:t>
            </a:r>
            <a:endParaRPr lang="de-DE" sz="2000" b="1" dirty="0">
              <a:solidFill>
                <a:schemeClr val="tx1"/>
              </a:solidFill>
              <a:sym typeface="Wingdings" panose="05000000000000000000" pitchFamily="2" charset="2"/>
            </a:endParaRPr>
          </a:p>
          <a:p>
            <a:r>
              <a:rPr lang="de-DE" dirty="0">
                <a:solidFill>
                  <a:schemeClr val="tx1"/>
                </a:solidFill>
                <a:sym typeface="Wingdings" panose="05000000000000000000" pitchFamily="2" charset="2"/>
              </a:rPr>
              <a:t>Umsetzung im IHK-Rahmen von 80h</a:t>
            </a:r>
            <a:endParaRPr lang="de-DE" dirty="0">
              <a:solidFill>
                <a:schemeClr val="tx1"/>
              </a:solidFill>
            </a:endParaRPr>
          </a:p>
        </p:txBody>
      </p:sp>
      <p:pic>
        <p:nvPicPr>
          <p:cNvPr id="14" name="Graphic 13" descr="Euro with solid fill">
            <a:extLst>
              <a:ext uri="{FF2B5EF4-FFF2-40B4-BE49-F238E27FC236}">
                <a16:creationId xmlns:a16="http://schemas.microsoft.com/office/drawing/2014/main" id="{1D4B5885-0467-5177-48B2-45A9E15619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4301" y="5244418"/>
            <a:ext cx="514664" cy="514664"/>
          </a:xfrm>
          <a:prstGeom prst="rect">
            <a:avLst/>
          </a:prstGeom>
        </p:spPr>
      </p:pic>
      <p:pic>
        <p:nvPicPr>
          <p:cNvPr id="20" name="Graphic 19" descr="Bullseye with solid fill">
            <a:extLst>
              <a:ext uri="{FF2B5EF4-FFF2-40B4-BE49-F238E27FC236}">
                <a16:creationId xmlns:a16="http://schemas.microsoft.com/office/drawing/2014/main" id="{6A84F5ED-EA3C-1F16-A096-388E1A00E2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82602" y="3454699"/>
            <a:ext cx="514664" cy="514664"/>
          </a:xfrm>
          <a:prstGeom prst="rect">
            <a:avLst/>
          </a:prstGeom>
        </p:spPr>
      </p:pic>
      <p:pic>
        <p:nvPicPr>
          <p:cNvPr id="22" name="Graphic 21" descr="Stopwatch with solid fill">
            <a:extLst>
              <a:ext uri="{FF2B5EF4-FFF2-40B4-BE49-F238E27FC236}">
                <a16:creationId xmlns:a16="http://schemas.microsoft.com/office/drawing/2014/main" id="{0824CFA9-D8A6-7074-3999-CFFC943128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30535" y="5277831"/>
            <a:ext cx="514664" cy="514664"/>
          </a:xfrm>
          <a:prstGeom prst="rect">
            <a:avLst/>
          </a:prstGeom>
        </p:spPr>
      </p:pic>
      <p:sp>
        <p:nvSpPr>
          <p:cNvPr id="8" name="Rectangle 7">
            <a:extLst>
              <a:ext uri="{FF2B5EF4-FFF2-40B4-BE49-F238E27FC236}">
                <a16:creationId xmlns:a16="http://schemas.microsoft.com/office/drawing/2014/main" id="{064B7CC9-CC67-99FE-DD69-AAF5BAD97A75}"/>
              </a:ext>
            </a:extLst>
          </p:cNvPr>
          <p:cNvSpPr/>
          <p:nvPr/>
        </p:nvSpPr>
        <p:spPr>
          <a:xfrm>
            <a:off x="361473" y="1829208"/>
            <a:ext cx="11533038" cy="894927"/>
          </a:xfrm>
          <a:prstGeom prst="rect">
            <a:avLst/>
          </a:pr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b="1" dirty="0">
                <a:solidFill>
                  <a:schemeClr val="tx2"/>
                </a:solidFill>
              </a:rPr>
              <a:t>Projektziel</a:t>
            </a:r>
          </a:p>
          <a:p>
            <a:r>
              <a:rPr lang="de-DE" dirty="0"/>
              <a:t>Entwicklung eines hybriden Mobile-First Prototyps, der aus beliebigen Zutaten per KI automatisch strukturierte Rezepte generiert – inklusive Anleitung, Tipps, </a:t>
            </a:r>
            <a:r>
              <a:rPr lang="de-DE" dirty="0" err="1"/>
              <a:t>Timer</a:t>
            </a:r>
            <a:r>
              <a:rPr lang="de-DE" dirty="0"/>
              <a:t> und TTS-Kochmodus.</a:t>
            </a:r>
          </a:p>
        </p:txBody>
      </p:sp>
    </p:spTree>
    <p:extLst>
      <p:ext uri="{BB962C8B-B14F-4D97-AF65-F5344CB8AC3E}">
        <p14:creationId xmlns:p14="http://schemas.microsoft.com/office/powerpoint/2010/main" val="2132427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D4EDF-EED9-DB13-A61A-C23B506A645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F61E43F-FBE1-BAEF-7AB1-7FE33DCEDE1E}"/>
              </a:ext>
            </a:extLst>
          </p:cNvPr>
          <p:cNvSpPr>
            <a:spLocks noGrp="1"/>
          </p:cNvSpPr>
          <p:nvPr>
            <p:ph type="body" sz="quarter" idx="13"/>
          </p:nvPr>
        </p:nvSpPr>
        <p:spPr>
          <a:xfrm>
            <a:off x="373038" y="1802423"/>
            <a:ext cx="5432539" cy="3893264"/>
          </a:xfrm>
        </p:spPr>
        <p:txBody>
          <a:bodyPr/>
          <a:lstStyle/>
          <a:p>
            <a:r>
              <a:rPr lang="de-DE" b="1" dirty="0"/>
              <a:t>Frontend: </a:t>
            </a:r>
            <a:r>
              <a:rPr lang="de-DE" dirty="0" err="1"/>
              <a:t>Lit</a:t>
            </a:r>
            <a:r>
              <a:rPr lang="de-DE" dirty="0"/>
              <a:t> </a:t>
            </a:r>
            <a:r>
              <a:rPr lang="de-DE" dirty="0" err="1"/>
              <a:t>Webcomponents</a:t>
            </a:r>
            <a:r>
              <a:rPr lang="de-DE" dirty="0"/>
              <a:t> mit JS und TS, HTML, CSS</a:t>
            </a:r>
          </a:p>
          <a:p>
            <a:pPr marL="0" indent="0">
              <a:buNone/>
            </a:pPr>
            <a:endParaRPr lang="de-DE" dirty="0"/>
          </a:p>
          <a:p>
            <a:r>
              <a:rPr lang="de-DE" b="1" dirty="0"/>
              <a:t>KI-Schnittstelle: </a:t>
            </a:r>
            <a:r>
              <a:rPr lang="de-DE" dirty="0"/>
              <a:t>Asynchrone Anbindung der Google Gemini API, kostenlose Version mit </a:t>
            </a:r>
            <a:r>
              <a:rPr lang="de-DE" dirty="0" err="1"/>
              <a:t>gemini</a:t>
            </a:r>
            <a:r>
              <a:rPr lang="de-DE" dirty="0"/>
              <a:t>-flash-</a:t>
            </a:r>
            <a:r>
              <a:rPr lang="de-DE" dirty="0" err="1"/>
              <a:t>latest</a:t>
            </a:r>
            <a:r>
              <a:rPr lang="de-DE" dirty="0"/>
              <a:t> &amp; gemini-pro2.5</a:t>
            </a:r>
          </a:p>
          <a:p>
            <a:endParaRPr lang="de-DE" dirty="0"/>
          </a:p>
          <a:p>
            <a:r>
              <a:rPr lang="de-DE" b="1" dirty="0"/>
              <a:t>Sonstiges: </a:t>
            </a:r>
            <a:r>
              <a:rPr lang="de-DE" dirty="0"/>
              <a:t>IDE </a:t>
            </a:r>
            <a:r>
              <a:rPr lang="de-DE" dirty="0" err="1"/>
              <a:t>Jetbrains</a:t>
            </a:r>
            <a:r>
              <a:rPr lang="de-DE" dirty="0"/>
              <a:t> </a:t>
            </a:r>
            <a:r>
              <a:rPr lang="de-DE" dirty="0" err="1"/>
              <a:t>Intellij</a:t>
            </a:r>
            <a:r>
              <a:rPr lang="de-DE" dirty="0"/>
              <a:t> Ultimate, </a:t>
            </a:r>
            <a:r>
              <a:rPr lang="de-DE" dirty="0" err="1"/>
              <a:t>Github</a:t>
            </a:r>
            <a:r>
              <a:rPr lang="de-DE" dirty="0"/>
              <a:t>, Lenovo </a:t>
            </a:r>
            <a:r>
              <a:rPr lang="de-DE" dirty="0" err="1"/>
              <a:t>Thinkpad</a:t>
            </a:r>
            <a:r>
              <a:rPr lang="de-DE" dirty="0"/>
              <a:t>, Microsoft Surface Pro12, Visual Studio, Android Studio, Google Drive Cloud</a:t>
            </a:r>
          </a:p>
          <a:p>
            <a:endParaRPr lang="de-DE" dirty="0"/>
          </a:p>
          <a:p>
            <a:endParaRPr lang="de-DE" dirty="0"/>
          </a:p>
        </p:txBody>
      </p:sp>
      <p:sp>
        <p:nvSpPr>
          <p:cNvPr id="3" name="Title 2">
            <a:extLst>
              <a:ext uri="{FF2B5EF4-FFF2-40B4-BE49-F238E27FC236}">
                <a16:creationId xmlns:a16="http://schemas.microsoft.com/office/drawing/2014/main" id="{1B285310-7906-F5BC-F9CF-80AB3946826A}"/>
              </a:ext>
            </a:extLst>
          </p:cNvPr>
          <p:cNvSpPr>
            <a:spLocks noGrp="1"/>
          </p:cNvSpPr>
          <p:nvPr>
            <p:ph type="title"/>
          </p:nvPr>
        </p:nvSpPr>
        <p:spPr>
          <a:xfrm>
            <a:off x="384000" y="1089624"/>
            <a:ext cx="5696280" cy="543600"/>
          </a:xfrm>
        </p:spPr>
        <p:txBody>
          <a:bodyPr/>
          <a:lstStyle/>
          <a:p>
            <a:r>
              <a:rPr lang="de-DE" dirty="0"/>
              <a:t>Ressourcen 					</a:t>
            </a:r>
          </a:p>
        </p:txBody>
      </p:sp>
      <p:sp>
        <p:nvSpPr>
          <p:cNvPr id="9" name="Rectangle: Rounded Corners 8">
            <a:extLst>
              <a:ext uri="{FF2B5EF4-FFF2-40B4-BE49-F238E27FC236}">
                <a16:creationId xmlns:a16="http://schemas.microsoft.com/office/drawing/2014/main" id="{39CAF70B-FACC-0CBA-44FC-0DE3ACD0E9B9}"/>
              </a:ext>
            </a:extLst>
          </p:cNvPr>
          <p:cNvSpPr/>
          <p:nvPr/>
        </p:nvSpPr>
        <p:spPr>
          <a:xfrm>
            <a:off x="324001"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Umfeld</a:t>
            </a:r>
          </a:p>
        </p:txBody>
      </p:sp>
      <p:sp>
        <p:nvSpPr>
          <p:cNvPr id="10" name="Rectangle: Rounded Corners 9">
            <a:extLst>
              <a:ext uri="{FF2B5EF4-FFF2-40B4-BE49-F238E27FC236}">
                <a16:creationId xmlns:a16="http://schemas.microsoft.com/office/drawing/2014/main" id="{7BE2B600-A6AA-48D6-0464-9E1A7D5D86F8}"/>
              </a:ext>
            </a:extLst>
          </p:cNvPr>
          <p:cNvSpPr/>
          <p:nvPr/>
        </p:nvSpPr>
        <p:spPr>
          <a:xfrm>
            <a:off x="2648896"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Planung</a:t>
            </a:r>
          </a:p>
        </p:txBody>
      </p:sp>
      <p:sp>
        <p:nvSpPr>
          <p:cNvPr id="11" name="Rectangle: Rounded Corners 10">
            <a:extLst>
              <a:ext uri="{FF2B5EF4-FFF2-40B4-BE49-F238E27FC236}">
                <a16:creationId xmlns:a16="http://schemas.microsoft.com/office/drawing/2014/main" id="{B11C3034-BABC-F11D-52E2-0BF4E87B6A80}"/>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661FB933-408F-D7B5-7F4C-C6FC1CAE7AF1}"/>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4E553A55-7644-45E4-3CE1-424861452261}"/>
              </a:ext>
            </a:extLst>
          </p:cNvPr>
          <p:cNvSpPr/>
          <p:nvPr/>
        </p:nvSpPr>
        <p:spPr>
          <a:xfrm>
            <a:off x="9623583"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Abschluss</a:t>
            </a:r>
          </a:p>
        </p:txBody>
      </p:sp>
      <p:pic>
        <p:nvPicPr>
          <p:cNvPr id="5" name="Grafik 4" descr="The diagram is a pie chart representing the distribution of time across various stages of a project, with 8% for planning, 26% for execution, 6% for the initial situation, 11% for planning, 11% for design, 30% for implementation, 9% for testing, and 21% for finalization and documentation.&#10;&#10;KI-generierte Inhalte können fehlerhaft sein.">
            <a:extLst>
              <a:ext uri="{FF2B5EF4-FFF2-40B4-BE49-F238E27FC236}">
                <a16:creationId xmlns:a16="http://schemas.microsoft.com/office/drawing/2014/main" id="{67C21E1D-533A-CA36-8DCC-114A1D850412}"/>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6409678" y="2894952"/>
            <a:ext cx="5024236" cy="30151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feld 6">
            <a:extLst>
              <a:ext uri="{FF2B5EF4-FFF2-40B4-BE49-F238E27FC236}">
                <a16:creationId xmlns:a16="http://schemas.microsoft.com/office/drawing/2014/main" id="{BA0A62D7-F086-D21A-9938-EE74909566F1}"/>
              </a:ext>
            </a:extLst>
          </p:cNvPr>
          <p:cNvSpPr txBox="1"/>
          <p:nvPr/>
        </p:nvSpPr>
        <p:spPr>
          <a:xfrm>
            <a:off x="6386425" y="1802423"/>
            <a:ext cx="4874880" cy="923330"/>
          </a:xfrm>
          <a:prstGeom prst="rect">
            <a:avLst/>
          </a:prstGeom>
          <a:noFill/>
        </p:spPr>
        <p:txBody>
          <a:bodyPr wrap="square" rtlCol="0">
            <a:spAutoFit/>
          </a:bodyPr>
          <a:lstStyle/>
          <a:p>
            <a:r>
              <a:rPr lang="de-DE" b="1" dirty="0"/>
              <a:t>Zeitvorgabe 80h:</a:t>
            </a:r>
            <a:br>
              <a:rPr lang="de-DE" b="1" dirty="0"/>
            </a:br>
            <a:r>
              <a:rPr lang="de-DE" dirty="0"/>
              <a:t>Analyse &amp; Entwurf, Implementierung, QS &amp; Tests, Doku &amp; Abschluss</a:t>
            </a:r>
          </a:p>
        </p:txBody>
      </p:sp>
      <p:sp>
        <p:nvSpPr>
          <p:cNvPr id="4" name="Title 2">
            <a:extLst>
              <a:ext uri="{FF2B5EF4-FFF2-40B4-BE49-F238E27FC236}">
                <a16:creationId xmlns:a16="http://schemas.microsoft.com/office/drawing/2014/main" id="{7782149D-53EA-EBFA-32AC-2726AD9C8EA7}"/>
              </a:ext>
            </a:extLst>
          </p:cNvPr>
          <p:cNvSpPr txBox="1">
            <a:spLocks/>
          </p:cNvSpPr>
          <p:nvPr/>
        </p:nvSpPr>
        <p:spPr>
          <a:xfrm>
            <a:off x="6409678" y="1089624"/>
            <a:ext cx="5458322" cy="543600"/>
          </a:xfrm>
          <a:prstGeom prst="rect">
            <a:avLst/>
          </a:prstGeom>
        </p:spPr>
        <p:txBody>
          <a:bodyPr lIns="0" tIns="0" rIns="0" bIns="0" anchor="b" anchorCtr="0"/>
          <a:lstStyle>
            <a:lvl1pPr algn="l" rtl="0" eaLnBrk="1" fontAlgn="base" hangingPunct="1">
              <a:lnSpc>
                <a:spcPct val="90000"/>
              </a:lnSpc>
              <a:spcBef>
                <a:spcPct val="0"/>
              </a:spcBef>
              <a:spcAft>
                <a:spcPct val="0"/>
              </a:spcAft>
              <a:defRPr sz="2000" b="1" kern="1200">
                <a:solidFill>
                  <a:schemeClr val="tx2"/>
                </a:solidFill>
                <a:latin typeface="Arial" panose="020B0604020202020204" pitchFamily="34" charset="0"/>
                <a:ea typeface="MS PGothic" panose="020B0600070205080204" pitchFamily="34" charset="-128"/>
                <a:cs typeface="Arial" panose="020B0604020202020204" pitchFamily="34" charset="0"/>
              </a:defRPr>
            </a:lvl1pPr>
            <a:lvl2pPr algn="l" rtl="0" eaLnBrk="1" fontAlgn="base" hangingPunct="1">
              <a:lnSpc>
                <a:spcPct val="90000"/>
              </a:lnSpc>
              <a:spcBef>
                <a:spcPct val="0"/>
              </a:spcBef>
              <a:spcAft>
                <a:spcPct val="0"/>
              </a:spcAft>
              <a:defRPr sz="4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algn="l" rtl="0" eaLnBrk="1" fontAlgn="base" hangingPunct="1">
              <a:lnSpc>
                <a:spcPct val="90000"/>
              </a:lnSpc>
              <a:spcBef>
                <a:spcPct val="0"/>
              </a:spcBef>
              <a:spcAft>
                <a:spcPct val="0"/>
              </a:spcAft>
              <a:defRPr sz="44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algn="l" rtl="0" eaLnBrk="1" fontAlgn="base" hangingPunct="1">
              <a:lnSpc>
                <a:spcPct val="90000"/>
              </a:lnSpc>
              <a:spcBef>
                <a:spcPct val="0"/>
              </a:spcBef>
              <a:spcAft>
                <a:spcPct val="0"/>
              </a:spcAft>
              <a:defRPr sz="4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algn="l" rtl="0" eaLnBrk="1" fontAlgn="base" hangingPunct="1">
              <a:lnSpc>
                <a:spcPct val="90000"/>
              </a:lnSpc>
              <a:spcBef>
                <a:spcPct val="0"/>
              </a:spcBef>
              <a:spcAft>
                <a:spcPct val="0"/>
              </a:spcAft>
              <a:defRPr sz="4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4572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9pPr>
          </a:lstStyle>
          <a:p>
            <a:r>
              <a:rPr lang="de-DE" dirty="0"/>
              <a:t>Zeitplanung</a:t>
            </a:r>
          </a:p>
        </p:txBody>
      </p:sp>
    </p:spTree>
    <p:extLst>
      <p:ext uri="{BB962C8B-B14F-4D97-AF65-F5344CB8AC3E}">
        <p14:creationId xmlns:p14="http://schemas.microsoft.com/office/powerpoint/2010/main" val="5781981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7"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EA5D7-4148-D36E-41CE-BA80F401CDF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7E98E81-EBCA-81E7-2DA7-20A94F6F7F78}"/>
              </a:ext>
            </a:extLst>
          </p:cNvPr>
          <p:cNvSpPr>
            <a:spLocks noGrp="1"/>
          </p:cNvSpPr>
          <p:nvPr>
            <p:ph type="title"/>
          </p:nvPr>
        </p:nvSpPr>
        <p:spPr/>
        <p:txBody>
          <a:bodyPr/>
          <a:lstStyle/>
          <a:p>
            <a:r>
              <a:rPr lang="de-DE" dirty="0"/>
              <a:t>Risikoanalyse</a:t>
            </a:r>
          </a:p>
        </p:txBody>
      </p:sp>
      <p:sp>
        <p:nvSpPr>
          <p:cNvPr id="9" name="Rectangle: Rounded Corners 8">
            <a:extLst>
              <a:ext uri="{FF2B5EF4-FFF2-40B4-BE49-F238E27FC236}">
                <a16:creationId xmlns:a16="http://schemas.microsoft.com/office/drawing/2014/main" id="{1D327300-4D28-1A41-5E1A-F0A7A710FB2E}"/>
              </a:ext>
            </a:extLst>
          </p:cNvPr>
          <p:cNvSpPr/>
          <p:nvPr/>
        </p:nvSpPr>
        <p:spPr>
          <a:xfrm>
            <a:off x="324001"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Umfeld</a:t>
            </a:r>
          </a:p>
        </p:txBody>
      </p:sp>
      <p:sp>
        <p:nvSpPr>
          <p:cNvPr id="10" name="Rectangle: Rounded Corners 9">
            <a:extLst>
              <a:ext uri="{FF2B5EF4-FFF2-40B4-BE49-F238E27FC236}">
                <a16:creationId xmlns:a16="http://schemas.microsoft.com/office/drawing/2014/main" id="{A3810A09-C5E8-BAEF-A694-3514B874C1A8}"/>
              </a:ext>
            </a:extLst>
          </p:cNvPr>
          <p:cNvSpPr/>
          <p:nvPr/>
        </p:nvSpPr>
        <p:spPr>
          <a:xfrm>
            <a:off x="2648896"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Planung</a:t>
            </a:r>
          </a:p>
        </p:txBody>
      </p:sp>
      <p:sp>
        <p:nvSpPr>
          <p:cNvPr id="11" name="Rectangle: Rounded Corners 10">
            <a:extLst>
              <a:ext uri="{FF2B5EF4-FFF2-40B4-BE49-F238E27FC236}">
                <a16:creationId xmlns:a16="http://schemas.microsoft.com/office/drawing/2014/main" id="{23332920-5890-177C-7601-B91142623001}"/>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ABD84DDA-CCE4-790D-1E25-44AD07E776C6}"/>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0CE6FFDB-25B1-D2CD-F524-9C139AC373B5}"/>
              </a:ext>
            </a:extLst>
          </p:cNvPr>
          <p:cNvSpPr/>
          <p:nvPr/>
        </p:nvSpPr>
        <p:spPr>
          <a:xfrm>
            <a:off x="9623583"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Abschluss</a:t>
            </a:r>
          </a:p>
        </p:txBody>
      </p:sp>
      <p:graphicFrame>
        <p:nvGraphicFramePr>
          <p:cNvPr id="4" name="Tabelle 3">
            <a:extLst>
              <a:ext uri="{FF2B5EF4-FFF2-40B4-BE49-F238E27FC236}">
                <a16:creationId xmlns:a16="http://schemas.microsoft.com/office/drawing/2014/main" id="{A9A94B08-7516-7FE6-266E-CC33512284C6}"/>
              </a:ext>
            </a:extLst>
          </p:cNvPr>
          <p:cNvGraphicFramePr>
            <a:graphicFrameLocks noGrp="1"/>
          </p:cNvGraphicFramePr>
          <p:nvPr>
            <p:extLst>
              <p:ext uri="{D42A27DB-BD31-4B8C-83A1-F6EECF244321}">
                <p14:modId xmlns:p14="http://schemas.microsoft.com/office/powerpoint/2010/main" val="654281450"/>
              </p:ext>
            </p:extLst>
          </p:nvPr>
        </p:nvGraphicFramePr>
        <p:xfrm>
          <a:off x="384001" y="1971040"/>
          <a:ext cx="11424000" cy="2573492"/>
        </p:xfrm>
        <a:graphic>
          <a:graphicData uri="http://schemas.openxmlformats.org/drawingml/2006/table">
            <a:tbl>
              <a:tblPr firstRow="1" bandRow="1">
                <a:effectLst>
                  <a:reflection endPos="0" dir="5400000" sy="-100000" algn="bl" rotWithShape="0"/>
                </a:effectLst>
                <a:tableStyleId>{5C22544A-7EE6-4342-B048-85BDC9FD1C3A}</a:tableStyleId>
              </a:tblPr>
              <a:tblGrid>
                <a:gridCol w="2829099">
                  <a:extLst>
                    <a:ext uri="{9D8B030D-6E8A-4147-A177-3AD203B41FA5}">
                      <a16:colId xmlns:a16="http://schemas.microsoft.com/office/drawing/2014/main" val="1017722428"/>
                    </a:ext>
                  </a:extLst>
                </a:gridCol>
                <a:gridCol w="2692400">
                  <a:extLst>
                    <a:ext uri="{9D8B030D-6E8A-4147-A177-3AD203B41FA5}">
                      <a16:colId xmlns:a16="http://schemas.microsoft.com/office/drawing/2014/main" val="2097882573"/>
                    </a:ext>
                  </a:extLst>
                </a:gridCol>
                <a:gridCol w="5902501">
                  <a:extLst>
                    <a:ext uri="{9D8B030D-6E8A-4147-A177-3AD203B41FA5}">
                      <a16:colId xmlns:a16="http://schemas.microsoft.com/office/drawing/2014/main" val="3665457212"/>
                    </a:ext>
                  </a:extLst>
                </a:gridCol>
              </a:tblGrid>
              <a:tr h="311259">
                <a:tc>
                  <a:txBody>
                    <a:bodyPr/>
                    <a:lstStyle/>
                    <a:p>
                      <a:r>
                        <a:rPr lang="de-DE" dirty="0"/>
                        <a:t>Risiko</a:t>
                      </a:r>
                    </a:p>
                  </a:txBody>
                  <a:tcPr>
                    <a:solidFill>
                      <a:schemeClr val="tx2"/>
                    </a:solidFill>
                  </a:tcPr>
                </a:tc>
                <a:tc>
                  <a:txBody>
                    <a:bodyPr/>
                    <a:lstStyle/>
                    <a:p>
                      <a:r>
                        <a:rPr lang="de-DE" dirty="0"/>
                        <a:t>Auswirkung</a:t>
                      </a:r>
                    </a:p>
                  </a:txBody>
                  <a:tcPr>
                    <a:solidFill>
                      <a:schemeClr val="tx2"/>
                    </a:solidFill>
                  </a:tcPr>
                </a:tc>
                <a:tc>
                  <a:txBody>
                    <a:bodyPr/>
                    <a:lstStyle/>
                    <a:p>
                      <a:r>
                        <a:rPr lang="de-DE" dirty="0"/>
                        <a:t>Gegenmaßnahme</a:t>
                      </a:r>
                    </a:p>
                  </a:txBody>
                  <a:tcPr>
                    <a:solidFill>
                      <a:schemeClr val="tx2"/>
                    </a:solidFill>
                  </a:tcPr>
                </a:tc>
                <a:extLst>
                  <a:ext uri="{0D108BD9-81ED-4DB2-BD59-A6C34878D82A}">
                    <a16:rowId xmlns:a16="http://schemas.microsoft.com/office/drawing/2014/main" val="3445443095"/>
                  </a:ext>
                </a:extLst>
              </a:tr>
              <a:tr h="551933">
                <a:tc>
                  <a:txBody>
                    <a:bodyPr/>
                    <a:lstStyle/>
                    <a:p>
                      <a:r>
                        <a:rPr lang="de-DE" dirty="0"/>
                        <a:t>Ungültiges KI-JSON</a:t>
                      </a:r>
                    </a:p>
                  </a:txBody>
                  <a:tcPr anchor="ctr"/>
                </a:tc>
                <a:tc>
                  <a:txBody>
                    <a:bodyPr/>
                    <a:lstStyle/>
                    <a:p>
                      <a:r>
                        <a:rPr lang="de-DE" dirty="0"/>
                        <a:t>App bricht ab</a:t>
                      </a:r>
                    </a:p>
                  </a:txBody>
                  <a:tcPr anchor="ctr"/>
                </a:tc>
                <a:tc>
                  <a:txBody>
                    <a:bodyPr/>
                    <a:lstStyle/>
                    <a:p>
                      <a:r>
                        <a:rPr lang="de-DE" dirty="0"/>
                        <a:t>Striktes </a:t>
                      </a:r>
                      <a:r>
                        <a:rPr lang="de-DE" dirty="0" err="1"/>
                        <a:t>Prompting</a:t>
                      </a:r>
                      <a:r>
                        <a:rPr lang="de-DE" dirty="0"/>
                        <a:t> + </a:t>
                      </a:r>
                      <a:r>
                        <a:rPr lang="de-DE" dirty="0" err="1"/>
                        <a:t>Regex</a:t>
                      </a:r>
                      <a:r>
                        <a:rPr lang="de-DE" dirty="0"/>
                        <a:t>-Parser + Fallback-Rezept</a:t>
                      </a:r>
                    </a:p>
                  </a:txBody>
                  <a:tcPr anchor="ctr"/>
                </a:tc>
                <a:extLst>
                  <a:ext uri="{0D108BD9-81ED-4DB2-BD59-A6C34878D82A}">
                    <a16:rowId xmlns:a16="http://schemas.microsoft.com/office/drawing/2014/main" val="605606242"/>
                  </a:ext>
                </a:extLst>
              </a:tr>
              <a:tr h="551933">
                <a:tc>
                  <a:txBody>
                    <a:bodyPr/>
                    <a:lstStyle/>
                    <a:p>
                      <a:r>
                        <a:rPr lang="de-DE" dirty="0"/>
                        <a:t>TTS-Memory-Leak</a:t>
                      </a:r>
                    </a:p>
                  </a:txBody>
                  <a:tcPr anchor="ctr"/>
                </a:tc>
                <a:tc>
                  <a:txBody>
                    <a:bodyPr/>
                    <a:lstStyle/>
                    <a:p>
                      <a:r>
                        <a:rPr lang="de-DE" dirty="0"/>
                        <a:t>App friert ein</a:t>
                      </a:r>
                    </a:p>
                  </a:txBody>
                  <a:tcPr anchor="ctr"/>
                </a:tc>
                <a:tc>
                  <a:txBody>
                    <a:bodyPr/>
                    <a:lstStyle/>
                    <a:p>
                      <a:r>
                        <a:rPr lang="de-DE" dirty="0"/>
                        <a:t>Cancel-Logik vor jedem Schritt</a:t>
                      </a:r>
                    </a:p>
                  </a:txBody>
                  <a:tcPr anchor="ctr"/>
                </a:tc>
                <a:extLst>
                  <a:ext uri="{0D108BD9-81ED-4DB2-BD59-A6C34878D82A}">
                    <a16:rowId xmlns:a16="http://schemas.microsoft.com/office/drawing/2014/main" val="2187456315"/>
                  </a:ext>
                </a:extLst>
              </a:tr>
              <a:tr h="551933">
                <a:tc>
                  <a:txBody>
                    <a:bodyPr/>
                    <a:lstStyle/>
                    <a:p>
                      <a:r>
                        <a:rPr lang="de-DE" dirty="0"/>
                        <a:t>Zeitüberschreibung</a:t>
                      </a:r>
                    </a:p>
                  </a:txBody>
                  <a:tcPr anchor="ctr"/>
                </a:tc>
                <a:tc>
                  <a:txBody>
                    <a:bodyPr/>
                    <a:lstStyle/>
                    <a:p>
                      <a:r>
                        <a:rPr lang="de-DE" dirty="0"/>
                        <a:t>Kernfeatures gefährdet</a:t>
                      </a:r>
                    </a:p>
                  </a:txBody>
                  <a:tcPr anchor="ctr"/>
                </a:tc>
                <a:tc>
                  <a:txBody>
                    <a:bodyPr/>
                    <a:lstStyle/>
                    <a:p>
                      <a:r>
                        <a:rPr lang="de-DE" dirty="0"/>
                        <a:t>Priorisierung + Puffer</a:t>
                      </a:r>
                    </a:p>
                  </a:txBody>
                  <a:tcPr anchor="ctr"/>
                </a:tc>
                <a:extLst>
                  <a:ext uri="{0D108BD9-81ED-4DB2-BD59-A6C34878D82A}">
                    <a16:rowId xmlns:a16="http://schemas.microsoft.com/office/drawing/2014/main" val="4214071861"/>
                  </a:ext>
                </a:extLst>
              </a:tr>
              <a:tr h="551933">
                <a:tc>
                  <a:txBody>
                    <a:bodyPr/>
                    <a:lstStyle/>
                    <a:p>
                      <a:r>
                        <a:rPr lang="de-DE" dirty="0"/>
                        <a:t>Kamera nicht verfügbar</a:t>
                      </a:r>
                    </a:p>
                  </a:txBody>
                  <a:tcPr anchor="ctr"/>
                </a:tc>
                <a:tc>
                  <a:txBody>
                    <a:bodyPr/>
                    <a:lstStyle/>
                    <a:p>
                      <a:r>
                        <a:rPr lang="de-DE" dirty="0"/>
                        <a:t>Feature-verlust</a:t>
                      </a:r>
                    </a:p>
                  </a:txBody>
                  <a:tcPr anchor="ctr"/>
                </a:tc>
                <a:tc>
                  <a:txBody>
                    <a:bodyPr/>
                    <a:lstStyle/>
                    <a:p>
                      <a:r>
                        <a:rPr lang="de-DE" dirty="0"/>
                        <a:t>Guard-</a:t>
                      </a:r>
                      <a:r>
                        <a:rPr lang="de-DE" dirty="0" err="1"/>
                        <a:t>Clauses</a:t>
                      </a:r>
                      <a:r>
                        <a:rPr lang="de-DE" dirty="0"/>
                        <a:t> + manuelle Eingabe</a:t>
                      </a:r>
                    </a:p>
                  </a:txBody>
                  <a:tcPr anchor="ctr"/>
                </a:tc>
                <a:extLst>
                  <a:ext uri="{0D108BD9-81ED-4DB2-BD59-A6C34878D82A}">
                    <a16:rowId xmlns:a16="http://schemas.microsoft.com/office/drawing/2014/main" val="168250126"/>
                  </a:ext>
                </a:extLst>
              </a:tr>
            </a:tbl>
          </a:graphicData>
        </a:graphic>
      </p:graphicFrame>
      <p:grpSp>
        <p:nvGrpSpPr>
          <p:cNvPr id="18" name="Group 17">
            <a:extLst>
              <a:ext uri="{FF2B5EF4-FFF2-40B4-BE49-F238E27FC236}">
                <a16:creationId xmlns:a16="http://schemas.microsoft.com/office/drawing/2014/main" id="{AEBFAE7D-E93E-AA5E-D85D-31BE47DEA91F}"/>
              </a:ext>
            </a:extLst>
          </p:cNvPr>
          <p:cNvGrpSpPr/>
          <p:nvPr/>
        </p:nvGrpSpPr>
        <p:grpSpPr>
          <a:xfrm>
            <a:off x="2927357" y="4882348"/>
            <a:ext cx="6326325" cy="808726"/>
            <a:chOff x="1971501" y="5051597"/>
            <a:chExt cx="6326325" cy="808726"/>
          </a:xfrm>
        </p:grpSpPr>
        <p:grpSp>
          <p:nvGrpSpPr>
            <p:cNvPr id="14" name="Group 13">
              <a:extLst>
                <a:ext uri="{FF2B5EF4-FFF2-40B4-BE49-F238E27FC236}">
                  <a16:creationId xmlns:a16="http://schemas.microsoft.com/office/drawing/2014/main" id="{3F320A75-54FA-09AE-44B4-8814E2AF4321}"/>
                </a:ext>
              </a:extLst>
            </p:cNvPr>
            <p:cNvGrpSpPr/>
            <p:nvPr/>
          </p:nvGrpSpPr>
          <p:grpSpPr>
            <a:xfrm>
              <a:off x="1971501" y="5051597"/>
              <a:ext cx="808726" cy="808726"/>
              <a:chOff x="1971501" y="5051597"/>
              <a:chExt cx="808726" cy="808726"/>
            </a:xfrm>
          </p:grpSpPr>
          <p:sp>
            <p:nvSpPr>
              <p:cNvPr id="7" name="Oval 6">
                <a:extLst>
                  <a:ext uri="{FF2B5EF4-FFF2-40B4-BE49-F238E27FC236}">
                    <a16:creationId xmlns:a16="http://schemas.microsoft.com/office/drawing/2014/main" id="{5EC161C0-4142-73B2-FCB9-801B1583684E}"/>
                  </a:ext>
                </a:extLst>
              </p:cNvPr>
              <p:cNvSpPr/>
              <p:nvPr/>
            </p:nvSpPr>
            <p:spPr>
              <a:xfrm>
                <a:off x="1971501" y="5051597"/>
                <a:ext cx="808726" cy="808726"/>
              </a:xfrm>
              <a:prstGeom prst="ellipse">
                <a:avLst/>
              </a:prstGeom>
              <a:solidFill>
                <a:srgbClr val="34D399">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phic 5" descr="Checkmark with solid fill">
                <a:extLst>
                  <a:ext uri="{FF2B5EF4-FFF2-40B4-BE49-F238E27FC236}">
                    <a16:creationId xmlns:a16="http://schemas.microsoft.com/office/drawing/2014/main" id="{50A0AC26-5876-D6B6-5F6B-353857ACE0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68252" y="5148349"/>
                <a:ext cx="615223" cy="615223"/>
              </a:xfrm>
              <a:prstGeom prst="rect">
                <a:avLst/>
              </a:prstGeom>
            </p:spPr>
          </p:pic>
        </p:grpSp>
        <p:sp>
          <p:nvSpPr>
            <p:cNvPr id="15" name="Rectangle 14">
              <a:extLst>
                <a:ext uri="{FF2B5EF4-FFF2-40B4-BE49-F238E27FC236}">
                  <a16:creationId xmlns:a16="http://schemas.microsoft.com/office/drawing/2014/main" id="{8FE68FF1-C907-EDB4-CF7F-C8270607E48E}"/>
                </a:ext>
              </a:extLst>
            </p:cNvPr>
            <p:cNvSpPr/>
            <p:nvPr/>
          </p:nvSpPr>
          <p:spPr>
            <a:xfrm>
              <a:off x="2970727" y="5094323"/>
              <a:ext cx="5327099" cy="7232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marL="0" indent="0">
                <a:spcBef>
                  <a:spcPts val="600"/>
                </a:spcBef>
                <a:buNone/>
              </a:pPr>
              <a:r>
                <a:rPr lang="de-DE" b="1" dirty="0">
                  <a:solidFill>
                    <a:sysClr val="windowText" lastClr="000000"/>
                  </a:solidFill>
                </a:rPr>
                <a:t>Ergebnis</a:t>
              </a:r>
            </a:p>
            <a:p>
              <a:pPr marL="0" indent="0">
                <a:spcBef>
                  <a:spcPts val="600"/>
                </a:spcBef>
                <a:buNone/>
              </a:pPr>
              <a:r>
                <a:rPr lang="de-DE" dirty="0">
                  <a:solidFill>
                    <a:sysClr val="windowText" lastClr="000000"/>
                  </a:solidFill>
                </a:rPr>
                <a:t>Alle kritischen Risiken wurden erfolgreich mitigiert.</a:t>
              </a:r>
            </a:p>
          </p:txBody>
        </p:sp>
      </p:grpSp>
    </p:spTree>
    <p:extLst>
      <p:ext uri="{BB962C8B-B14F-4D97-AF65-F5344CB8AC3E}">
        <p14:creationId xmlns:p14="http://schemas.microsoft.com/office/powerpoint/2010/main" val="2052836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17392B-54D4-B363-A606-8D68FDBA6BE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298587B-DEEA-7005-2B4E-FAE2DF6AB652}"/>
              </a:ext>
            </a:extLst>
          </p:cNvPr>
          <p:cNvSpPr>
            <a:spLocks noGrp="1"/>
          </p:cNvSpPr>
          <p:nvPr>
            <p:ph type="body" sz="quarter" idx="13"/>
          </p:nvPr>
        </p:nvSpPr>
        <p:spPr>
          <a:xfrm>
            <a:off x="546936" y="1538727"/>
            <a:ext cx="6911047" cy="2835165"/>
          </a:xfrm>
        </p:spPr>
        <p:txBody>
          <a:bodyPr/>
          <a:lstStyle/>
          <a:p>
            <a:pPr>
              <a:spcBef>
                <a:spcPts val="1200"/>
              </a:spcBef>
            </a:pPr>
            <a:endParaRPr lang="de-DE" sz="1400" dirty="0"/>
          </a:p>
          <a:p>
            <a:pPr>
              <a:spcBef>
                <a:spcPts val="1200"/>
              </a:spcBef>
            </a:pPr>
            <a:r>
              <a:rPr lang="de-DE" sz="1400" dirty="0"/>
              <a:t>Striktes Prompt-Engineering (Valides JSON)</a:t>
            </a:r>
          </a:p>
          <a:p>
            <a:pPr>
              <a:spcBef>
                <a:spcPts val="1200"/>
              </a:spcBef>
            </a:pPr>
            <a:r>
              <a:rPr lang="de-DE" sz="1400" dirty="0"/>
              <a:t>Dynamische Parameter-Injektion </a:t>
            </a:r>
          </a:p>
          <a:p>
            <a:pPr>
              <a:spcBef>
                <a:spcPts val="1200"/>
              </a:spcBef>
            </a:pPr>
            <a:r>
              <a:rPr lang="de-DE" sz="1400" dirty="0" err="1"/>
              <a:t>Regex</a:t>
            </a:r>
            <a:r>
              <a:rPr lang="de-DE" sz="1400" dirty="0"/>
              <a:t>-Parser zur Bereinigung von KI-Artefakten</a:t>
            </a:r>
          </a:p>
          <a:p>
            <a:pPr>
              <a:spcBef>
                <a:spcPts val="1200"/>
              </a:spcBef>
            </a:pPr>
            <a:r>
              <a:rPr lang="de-DE" sz="1400" dirty="0"/>
              <a:t>Fallback-Rezept bei API-Timeout</a:t>
            </a:r>
          </a:p>
        </p:txBody>
      </p:sp>
      <p:sp>
        <p:nvSpPr>
          <p:cNvPr id="3" name="Title 2">
            <a:extLst>
              <a:ext uri="{FF2B5EF4-FFF2-40B4-BE49-F238E27FC236}">
                <a16:creationId xmlns:a16="http://schemas.microsoft.com/office/drawing/2014/main" id="{4C106ECC-F53A-7022-742E-DAEBBE0FFDC7}"/>
              </a:ext>
            </a:extLst>
          </p:cNvPr>
          <p:cNvSpPr>
            <a:spLocks noGrp="1"/>
          </p:cNvSpPr>
          <p:nvPr>
            <p:ph type="title"/>
          </p:nvPr>
        </p:nvSpPr>
        <p:spPr/>
        <p:txBody>
          <a:bodyPr/>
          <a:lstStyle/>
          <a:p>
            <a:r>
              <a:rPr lang="de-DE" dirty="0"/>
              <a:t>KI-Integration &amp; </a:t>
            </a:r>
            <a:r>
              <a:rPr lang="de-DE" dirty="0" err="1"/>
              <a:t>Prompting</a:t>
            </a:r>
            <a:endParaRPr lang="de-DE" dirty="0"/>
          </a:p>
        </p:txBody>
      </p:sp>
      <p:sp>
        <p:nvSpPr>
          <p:cNvPr id="9" name="Rectangle: Rounded Corners 8">
            <a:extLst>
              <a:ext uri="{FF2B5EF4-FFF2-40B4-BE49-F238E27FC236}">
                <a16:creationId xmlns:a16="http://schemas.microsoft.com/office/drawing/2014/main" id="{34B4B2CC-02A5-9E68-3210-42E9A5B2124F}"/>
              </a:ext>
            </a:extLst>
          </p:cNvPr>
          <p:cNvSpPr/>
          <p:nvPr/>
        </p:nvSpPr>
        <p:spPr>
          <a:xfrm>
            <a:off x="324001"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Umfeld</a:t>
            </a:r>
          </a:p>
        </p:txBody>
      </p:sp>
      <p:sp>
        <p:nvSpPr>
          <p:cNvPr id="10" name="Rectangle: Rounded Corners 9">
            <a:extLst>
              <a:ext uri="{FF2B5EF4-FFF2-40B4-BE49-F238E27FC236}">
                <a16:creationId xmlns:a16="http://schemas.microsoft.com/office/drawing/2014/main" id="{5A4BBCBC-199D-DD8C-36C4-F3CFCAC4A1B6}"/>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63343C9C-317C-B14D-C2F4-ACE95E7667BE}"/>
              </a:ext>
            </a:extLst>
          </p:cNvPr>
          <p:cNvSpPr/>
          <p:nvPr/>
        </p:nvSpPr>
        <p:spPr>
          <a:xfrm>
            <a:off x="4973792"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Durchführung</a:t>
            </a:r>
          </a:p>
        </p:txBody>
      </p:sp>
      <p:sp>
        <p:nvSpPr>
          <p:cNvPr id="12" name="Rectangle: Rounded Corners 11">
            <a:extLst>
              <a:ext uri="{FF2B5EF4-FFF2-40B4-BE49-F238E27FC236}">
                <a16:creationId xmlns:a16="http://schemas.microsoft.com/office/drawing/2014/main" id="{E11C5762-8EBB-1E06-5D86-2AFDED5EF6C5}"/>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B9B5264D-F8F8-6E05-B310-8A8E4312800F}"/>
              </a:ext>
            </a:extLst>
          </p:cNvPr>
          <p:cNvSpPr/>
          <p:nvPr/>
        </p:nvSpPr>
        <p:spPr>
          <a:xfrm>
            <a:off x="9623583"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Abschluss</a:t>
            </a:r>
          </a:p>
        </p:txBody>
      </p:sp>
      <p:pic>
        <p:nvPicPr>
          <p:cNvPr id="5" name="Grafik 4" descr="The image shows a snippet of JavaScript code with variables and an asynchronous function call to generate content using the Google GenAI API.&#10;&#10;KI-generierte Inhalte können fehlerhaft sein.">
            <a:extLst>
              <a:ext uri="{FF2B5EF4-FFF2-40B4-BE49-F238E27FC236}">
                <a16:creationId xmlns:a16="http://schemas.microsoft.com/office/drawing/2014/main" id="{66260C80-418A-F866-4652-A76EC2CB3F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1160" y="3294225"/>
            <a:ext cx="5755018" cy="2670433"/>
          </a:xfrm>
          <a:prstGeom prst="rect">
            <a:avLst/>
          </a:prstGeom>
          <a:ln>
            <a:solidFill>
              <a:schemeClr val="bg2">
                <a:lumMod val="75000"/>
              </a:schemeClr>
            </a:solidFill>
          </a:ln>
          <a:effectLst>
            <a:outerShdw blurRad="50800" dist="38100" dir="2700000" algn="tl" rotWithShape="0">
              <a:prstClr val="black">
                <a:alpha val="33000"/>
              </a:prstClr>
            </a:outerShdw>
          </a:effectLst>
        </p:spPr>
      </p:pic>
      <p:sp>
        <p:nvSpPr>
          <p:cNvPr id="6" name="Rectangle 4">
            <a:extLst>
              <a:ext uri="{FF2B5EF4-FFF2-40B4-BE49-F238E27FC236}">
                <a16:creationId xmlns:a16="http://schemas.microsoft.com/office/drawing/2014/main" id="{79F5691C-68A1-E6C9-C1E4-CE0F052727E6}"/>
              </a:ext>
            </a:extLst>
          </p:cNvPr>
          <p:cNvSpPr/>
          <p:nvPr/>
        </p:nvSpPr>
        <p:spPr>
          <a:xfrm>
            <a:off x="8115300" y="0"/>
            <a:ext cx="4076700" cy="6858000"/>
          </a:xfrm>
          <a:prstGeom prst="rect">
            <a:avLst/>
          </a:prstGeom>
          <a:gradFill flip="none" rotWithShape="1">
            <a:gsLst>
              <a:gs pos="0">
                <a:schemeClr val="bg1">
                  <a:alpha val="40000"/>
                </a:schemeClr>
              </a:gs>
              <a:gs pos="100000">
                <a:srgbClr val="34D399">
                  <a:alpha val="85000"/>
                </a:srgb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V1 - Hauptclip">
            <a:hlinkClick r:id="" action="ppaction://media"/>
            <a:extLst>
              <a:ext uri="{FF2B5EF4-FFF2-40B4-BE49-F238E27FC236}">
                <a16:creationId xmlns:a16="http://schemas.microsoft.com/office/drawing/2014/main" id="{CD18121B-CCBE-EF76-6FE8-5D096F5F1FC7}"/>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8935187" y="893341"/>
            <a:ext cx="2707888" cy="5071317"/>
          </a:xfrm>
          <a:prstGeom prst="roundRect">
            <a:avLst>
              <a:gd name="adj" fmla="val 5439"/>
            </a:avLst>
          </a:prstGeom>
          <a:ln>
            <a:noFill/>
          </a:ln>
          <a:effectLst>
            <a:innerShdw blurRad="114300" dist="50800">
              <a:srgbClr val="000000">
                <a:alpha val="0"/>
              </a:srgbClr>
            </a:innerShdw>
          </a:effectLst>
        </p:spPr>
      </p:pic>
      <p:pic>
        <p:nvPicPr>
          <p:cNvPr id="7" name="Picture 13">
            <a:extLst>
              <a:ext uri="{FF2B5EF4-FFF2-40B4-BE49-F238E27FC236}">
                <a16:creationId xmlns:a16="http://schemas.microsoft.com/office/drawing/2014/main" id="{C00AEFB9-3E02-A17D-090E-3C2241DDEA96}"/>
              </a:ext>
            </a:extLst>
          </p:cNvPr>
          <p:cNvPicPr>
            <a:picLocks noChangeAspect="1"/>
          </p:cNvPicPr>
          <p:nvPr/>
        </p:nvPicPr>
        <p:blipFill>
          <a:blip r:embed="rId8">
            <a:extLst>
              <a:ext uri="{28A0092B-C50C-407E-A947-70E740481C1C}">
                <a14:useLocalDpi xmlns:a14="http://schemas.microsoft.com/office/drawing/2010/main" val="0"/>
              </a:ext>
            </a:extLst>
          </a:blip>
          <a:srcRect t="7899" b="7939"/>
          <a:stretch>
            <a:fillRect/>
          </a:stretch>
        </p:blipFill>
        <p:spPr>
          <a:xfrm>
            <a:off x="8411352" y="835870"/>
            <a:ext cx="3755558" cy="5250594"/>
          </a:xfrm>
          <a:prstGeom prst="rect">
            <a:avLst/>
          </a:prstGeom>
        </p:spPr>
      </p:pic>
    </p:spTree>
    <p:extLst>
      <p:ext uri="{BB962C8B-B14F-4D97-AF65-F5344CB8AC3E}">
        <p14:creationId xmlns:p14="http://schemas.microsoft.com/office/powerpoint/2010/main" val="20946626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873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8"/>
                </p:tgtEl>
              </p:cMediaNode>
            </p:video>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8"/>
                                        </p:tgtEl>
                                      </p:cBhvr>
                                    </p:cmd>
                                  </p:childTnLst>
                                </p:cTn>
                              </p:par>
                            </p:childTnLst>
                          </p:cTn>
                        </p:par>
                      </p:childTnLst>
                    </p:cTn>
                  </p:par>
                </p:childTnLst>
              </p:cTn>
              <p:nextCondLst>
                <p:cond evt="onClick" delay="0">
                  <p:tgtEl>
                    <p:spTgt spid="8"/>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A5B2C9-6487-DCA2-AFC4-6DBFD0B86BF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E05A972-0A59-94A8-033C-1A325BCF16C2}"/>
              </a:ext>
            </a:extLst>
          </p:cNvPr>
          <p:cNvSpPr>
            <a:spLocks noGrp="1"/>
          </p:cNvSpPr>
          <p:nvPr>
            <p:ph type="body" sz="quarter" idx="13"/>
          </p:nvPr>
        </p:nvSpPr>
        <p:spPr>
          <a:xfrm>
            <a:off x="373039" y="1779925"/>
            <a:ext cx="11484000" cy="3893264"/>
          </a:xfrm>
        </p:spPr>
        <p:txBody>
          <a:bodyPr/>
          <a:lstStyle/>
          <a:p>
            <a:endParaRPr lang="de-DE" dirty="0"/>
          </a:p>
          <a:p>
            <a:r>
              <a:rPr lang="de-DE" dirty="0"/>
              <a:t>Algorithmische Zeiterkennung im Kochmodus</a:t>
            </a:r>
          </a:p>
          <a:p>
            <a:pPr lvl="1">
              <a:lnSpc>
                <a:spcPct val="150000"/>
              </a:lnSpc>
            </a:pPr>
            <a:r>
              <a:rPr lang="de-DE" b="1" dirty="0" err="1"/>
              <a:t>Regex-Timer</a:t>
            </a:r>
            <a:endParaRPr lang="de-DE" b="1" dirty="0"/>
          </a:p>
          <a:p>
            <a:pPr lvl="1">
              <a:lnSpc>
                <a:spcPct val="150000"/>
              </a:lnSpc>
            </a:pPr>
            <a:r>
              <a:rPr lang="de-DE" b="1" dirty="0"/>
              <a:t>TTS-Integration</a:t>
            </a:r>
          </a:p>
          <a:p>
            <a:pPr lvl="1">
              <a:lnSpc>
                <a:spcPct val="150000"/>
              </a:lnSpc>
            </a:pPr>
            <a:r>
              <a:rPr lang="de-DE" b="1" dirty="0"/>
              <a:t>Vibrationsfeedback</a:t>
            </a:r>
          </a:p>
          <a:p>
            <a:pPr marL="0" indent="0">
              <a:buNone/>
            </a:pPr>
            <a:r>
              <a:rPr lang="de-DE" dirty="0"/>
              <a:t>      </a:t>
            </a:r>
          </a:p>
        </p:txBody>
      </p:sp>
      <p:sp>
        <p:nvSpPr>
          <p:cNvPr id="3" name="Title 2">
            <a:extLst>
              <a:ext uri="{FF2B5EF4-FFF2-40B4-BE49-F238E27FC236}">
                <a16:creationId xmlns:a16="http://schemas.microsoft.com/office/drawing/2014/main" id="{61CB9125-8D30-DAE0-4D2C-FC143FCE154A}"/>
              </a:ext>
            </a:extLst>
          </p:cNvPr>
          <p:cNvSpPr>
            <a:spLocks noGrp="1"/>
          </p:cNvSpPr>
          <p:nvPr>
            <p:ph type="title"/>
          </p:nvPr>
        </p:nvSpPr>
        <p:spPr/>
        <p:txBody>
          <a:bodyPr/>
          <a:lstStyle/>
          <a:p>
            <a:r>
              <a:rPr lang="de-DE" dirty="0"/>
              <a:t>Zeiterkennung</a:t>
            </a:r>
          </a:p>
        </p:txBody>
      </p:sp>
      <p:sp>
        <p:nvSpPr>
          <p:cNvPr id="9" name="Rectangle: Rounded Corners 8">
            <a:extLst>
              <a:ext uri="{FF2B5EF4-FFF2-40B4-BE49-F238E27FC236}">
                <a16:creationId xmlns:a16="http://schemas.microsoft.com/office/drawing/2014/main" id="{1D4E704D-9356-61E1-9212-8F0C5BCCF94B}"/>
              </a:ext>
            </a:extLst>
          </p:cNvPr>
          <p:cNvSpPr/>
          <p:nvPr/>
        </p:nvSpPr>
        <p:spPr>
          <a:xfrm>
            <a:off x="324001"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Umfeld</a:t>
            </a:r>
          </a:p>
        </p:txBody>
      </p:sp>
      <p:sp>
        <p:nvSpPr>
          <p:cNvPr id="10" name="Rectangle: Rounded Corners 9">
            <a:extLst>
              <a:ext uri="{FF2B5EF4-FFF2-40B4-BE49-F238E27FC236}">
                <a16:creationId xmlns:a16="http://schemas.microsoft.com/office/drawing/2014/main" id="{9EAEE732-48B4-2B95-F1A8-5E16EC9C7A7E}"/>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7BD22395-A771-975C-BF05-47D361751BA5}"/>
              </a:ext>
            </a:extLst>
          </p:cNvPr>
          <p:cNvSpPr/>
          <p:nvPr/>
        </p:nvSpPr>
        <p:spPr>
          <a:xfrm>
            <a:off x="4973792"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Durchführung</a:t>
            </a:r>
          </a:p>
        </p:txBody>
      </p:sp>
      <p:sp>
        <p:nvSpPr>
          <p:cNvPr id="12" name="Rectangle: Rounded Corners 11">
            <a:extLst>
              <a:ext uri="{FF2B5EF4-FFF2-40B4-BE49-F238E27FC236}">
                <a16:creationId xmlns:a16="http://schemas.microsoft.com/office/drawing/2014/main" id="{FD74DA96-0D7D-23BC-02F0-93EFA73B64CD}"/>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C9B76995-091C-0311-F2E0-0D259125FA9D}"/>
              </a:ext>
            </a:extLst>
          </p:cNvPr>
          <p:cNvSpPr/>
          <p:nvPr/>
        </p:nvSpPr>
        <p:spPr>
          <a:xfrm>
            <a:off x="9623583"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Abschluss</a:t>
            </a:r>
          </a:p>
        </p:txBody>
      </p:sp>
      <p:pic>
        <p:nvPicPr>
          <p:cNvPr id="5" name="Grafik 4" descr="The image shows a snippet of a TypeScript code snippet that parses a recipe's instructions to calculate the total time in minutes.&#10;&#10;KI-generierte Inhalte können fehlerhaft sein.">
            <a:extLst>
              <a:ext uri="{FF2B5EF4-FFF2-40B4-BE49-F238E27FC236}">
                <a16:creationId xmlns:a16="http://schemas.microsoft.com/office/drawing/2014/main" id="{2980BFD6-7DCC-0976-3614-887860F01C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000" y="3794333"/>
            <a:ext cx="8124621" cy="1974043"/>
          </a:xfrm>
          <a:prstGeom prst="rect">
            <a:avLst/>
          </a:prstGeom>
          <a:ln>
            <a:solidFill>
              <a:schemeClr val="bg2">
                <a:lumMod val="75000"/>
              </a:schemeClr>
            </a:solidFill>
          </a:ln>
          <a:effectLst>
            <a:outerShdw blurRad="63500" sx="102000" sy="102000" algn="ctr" rotWithShape="0">
              <a:prstClr val="black">
                <a:alpha val="25000"/>
              </a:prstClr>
            </a:outerShdw>
          </a:effectLst>
        </p:spPr>
      </p:pic>
      <p:sp>
        <p:nvSpPr>
          <p:cNvPr id="8" name="Rectangle 4">
            <a:extLst>
              <a:ext uri="{FF2B5EF4-FFF2-40B4-BE49-F238E27FC236}">
                <a16:creationId xmlns:a16="http://schemas.microsoft.com/office/drawing/2014/main" id="{0A21ADF4-5CDA-A14A-3BE7-4D45EC7C952C}"/>
              </a:ext>
            </a:extLst>
          </p:cNvPr>
          <p:cNvSpPr/>
          <p:nvPr/>
        </p:nvSpPr>
        <p:spPr>
          <a:xfrm>
            <a:off x="8115300" y="0"/>
            <a:ext cx="4076700" cy="6858000"/>
          </a:xfrm>
          <a:prstGeom prst="rect">
            <a:avLst/>
          </a:prstGeom>
          <a:gradFill flip="none" rotWithShape="1">
            <a:gsLst>
              <a:gs pos="0">
                <a:schemeClr val="bg1">
                  <a:alpha val="40000"/>
                </a:schemeClr>
              </a:gs>
              <a:gs pos="100000">
                <a:srgbClr val="34D399">
                  <a:alpha val="85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V2 - Kochmodusclip">
            <a:hlinkClick r:id="" action="ppaction://media"/>
            <a:extLst>
              <a:ext uri="{FF2B5EF4-FFF2-40B4-BE49-F238E27FC236}">
                <a16:creationId xmlns:a16="http://schemas.microsoft.com/office/drawing/2014/main" id="{8F9A7195-06F6-0D66-8F68-CC7420B8D295}"/>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8974586" y="835870"/>
            <a:ext cx="2678703" cy="5084870"/>
          </a:xfrm>
          <a:prstGeom prst="roundRect">
            <a:avLst>
              <a:gd name="adj" fmla="val 5439"/>
            </a:avLst>
          </a:prstGeom>
          <a:ln>
            <a:noFill/>
          </a:ln>
          <a:effectLst>
            <a:innerShdw blurRad="114300" dist="50800">
              <a:srgbClr val="000000">
                <a:alpha val="0"/>
              </a:srgbClr>
            </a:innerShdw>
          </a:effectLst>
        </p:spPr>
      </p:pic>
      <p:pic>
        <p:nvPicPr>
          <p:cNvPr id="7" name="Picture 13">
            <a:extLst>
              <a:ext uri="{FF2B5EF4-FFF2-40B4-BE49-F238E27FC236}">
                <a16:creationId xmlns:a16="http://schemas.microsoft.com/office/drawing/2014/main" id="{6663A893-D0D3-2497-57F8-2A40F17E723C}"/>
              </a:ext>
            </a:extLst>
          </p:cNvPr>
          <p:cNvPicPr>
            <a:picLocks noChangeAspect="1"/>
          </p:cNvPicPr>
          <p:nvPr/>
        </p:nvPicPr>
        <p:blipFill>
          <a:blip r:embed="rId8">
            <a:extLst>
              <a:ext uri="{28A0092B-C50C-407E-A947-70E740481C1C}">
                <a14:useLocalDpi xmlns:a14="http://schemas.microsoft.com/office/drawing/2010/main" val="0"/>
              </a:ext>
            </a:extLst>
          </a:blip>
          <a:srcRect t="7899" b="7939"/>
          <a:stretch>
            <a:fillRect/>
          </a:stretch>
        </p:blipFill>
        <p:spPr>
          <a:xfrm>
            <a:off x="8385941" y="801000"/>
            <a:ext cx="3806059" cy="5256000"/>
          </a:xfrm>
          <a:prstGeom prst="rect">
            <a:avLst/>
          </a:prstGeom>
        </p:spPr>
      </p:pic>
    </p:spTree>
    <p:extLst>
      <p:ext uri="{BB962C8B-B14F-4D97-AF65-F5344CB8AC3E}">
        <p14:creationId xmlns:p14="http://schemas.microsoft.com/office/powerpoint/2010/main" val="24373603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299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14"/>
                </p:tgtEl>
              </p:cMediaNode>
            </p:video>
            <p:seq concurrent="1" nextAc="seek">
              <p:cTn id="28" restart="whenNotActive" fill="hold" evtFilter="cancelBubble" nodeType="interactiveSeq">
                <p:stCondLst>
                  <p:cond evt="onClick" delay="0">
                    <p:tgtEl>
                      <p:spTgt spid="14"/>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14"/>
                                        </p:tgtEl>
                                      </p:cBhvr>
                                    </p:cmd>
                                  </p:childTnLst>
                                </p:cTn>
                              </p:par>
                            </p:childTnLst>
                          </p:cTn>
                        </p:par>
                      </p:childTnLst>
                    </p:cTn>
                  </p:par>
                </p:childTnLst>
              </p:cTn>
              <p:nextCondLst>
                <p:cond evt="onClick" delay="0">
                  <p:tgtEl>
                    <p:spTgt spid="14"/>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3DD16-9727-EA4D-22CE-158CD3EDB7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300450-0CD1-4B61-F435-83772B83169E}"/>
              </a:ext>
            </a:extLst>
          </p:cNvPr>
          <p:cNvSpPr>
            <a:spLocks noGrp="1"/>
          </p:cNvSpPr>
          <p:nvPr>
            <p:ph type="body" sz="quarter" idx="13"/>
          </p:nvPr>
        </p:nvSpPr>
        <p:spPr>
          <a:xfrm>
            <a:off x="373038" y="5649449"/>
            <a:ext cx="11484000" cy="215444"/>
          </a:xfrm>
        </p:spPr>
        <p:txBody>
          <a:bodyPr>
            <a:spAutoFit/>
          </a:bodyPr>
          <a:lstStyle/>
          <a:p>
            <a:pPr marL="0" indent="0">
              <a:buNone/>
            </a:pPr>
            <a:r>
              <a:rPr lang="de-DE" sz="1400" dirty="0"/>
              <a:t>Die Systemtests auf physischem Endgerät (Samsung S24 Ultra) mittels USB-Debugging getestet.</a:t>
            </a:r>
          </a:p>
        </p:txBody>
      </p:sp>
      <p:sp>
        <p:nvSpPr>
          <p:cNvPr id="3" name="Title 2">
            <a:extLst>
              <a:ext uri="{FF2B5EF4-FFF2-40B4-BE49-F238E27FC236}">
                <a16:creationId xmlns:a16="http://schemas.microsoft.com/office/drawing/2014/main" id="{4D9A1347-ECCC-2074-5C51-2CBAEE99EA09}"/>
              </a:ext>
            </a:extLst>
          </p:cNvPr>
          <p:cNvSpPr>
            <a:spLocks noGrp="1"/>
          </p:cNvSpPr>
          <p:nvPr>
            <p:ph type="title"/>
          </p:nvPr>
        </p:nvSpPr>
        <p:spPr/>
        <p:txBody>
          <a:bodyPr/>
          <a:lstStyle/>
          <a:p>
            <a:r>
              <a:rPr lang="de-DE" dirty="0"/>
              <a:t>Testfalltabelle</a:t>
            </a:r>
          </a:p>
        </p:txBody>
      </p:sp>
      <p:sp>
        <p:nvSpPr>
          <p:cNvPr id="9" name="Rectangle: Rounded Corners 8">
            <a:extLst>
              <a:ext uri="{FF2B5EF4-FFF2-40B4-BE49-F238E27FC236}">
                <a16:creationId xmlns:a16="http://schemas.microsoft.com/office/drawing/2014/main" id="{52D2860B-F1FC-793D-5EEE-F9A0BBAD2A4C}"/>
              </a:ext>
            </a:extLst>
          </p:cNvPr>
          <p:cNvSpPr/>
          <p:nvPr/>
        </p:nvSpPr>
        <p:spPr>
          <a:xfrm>
            <a:off x="324001"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Umfeld</a:t>
            </a:r>
          </a:p>
        </p:txBody>
      </p:sp>
      <p:sp>
        <p:nvSpPr>
          <p:cNvPr id="10" name="Rectangle: Rounded Corners 9">
            <a:extLst>
              <a:ext uri="{FF2B5EF4-FFF2-40B4-BE49-F238E27FC236}">
                <a16:creationId xmlns:a16="http://schemas.microsoft.com/office/drawing/2014/main" id="{802E7B09-6FB7-4C5C-525C-D8B01F8539EB}"/>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EDA8BB0C-9CDE-A9C3-793F-950343C30E60}"/>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B106E4D1-F664-BB9E-6D19-967195E05BC1}"/>
              </a:ext>
            </a:extLst>
          </p:cNvPr>
          <p:cNvSpPr/>
          <p:nvPr/>
        </p:nvSpPr>
        <p:spPr>
          <a:xfrm>
            <a:off x="7298688"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bg1"/>
                </a:solidFill>
              </a:rPr>
              <a:t>Qualitätssicherung</a:t>
            </a:r>
          </a:p>
        </p:txBody>
      </p:sp>
      <p:sp>
        <p:nvSpPr>
          <p:cNvPr id="13" name="Rectangle: Rounded Corners 12">
            <a:extLst>
              <a:ext uri="{FF2B5EF4-FFF2-40B4-BE49-F238E27FC236}">
                <a16:creationId xmlns:a16="http://schemas.microsoft.com/office/drawing/2014/main" id="{E155D63B-B298-E7AB-61CD-E869DC95D4F8}"/>
              </a:ext>
            </a:extLst>
          </p:cNvPr>
          <p:cNvSpPr/>
          <p:nvPr/>
        </p:nvSpPr>
        <p:spPr>
          <a:xfrm>
            <a:off x="9623583"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Abschluss</a:t>
            </a:r>
          </a:p>
        </p:txBody>
      </p:sp>
      <p:graphicFrame>
        <p:nvGraphicFramePr>
          <p:cNvPr id="4" name="Tabelle 3">
            <a:extLst>
              <a:ext uri="{FF2B5EF4-FFF2-40B4-BE49-F238E27FC236}">
                <a16:creationId xmlns:a16="http://schemas.microsoft.com/office/drawing/2014/main" id="{D3BDFD85-1C7A-99F3-44ED-36B44FEB9434}"/>
              </a:ext>
            </a:extLst>
          </p:cNvPr>
          <p:cNvGraphicFramePr>
            <a:graphicFrameLocks noGrp="1"/>
          </p:cNvGraphicFramePr>
          <p:nvPr>
            <p:extLst>
              <p:ext uri="{D42A27DB-BD31-4B8C-83A1-F6EECF244321}">
                <p14:modId xmlns:p14="http://schemas.microsoft.com/office/powerpoint/2010/main" val="2307058123"/>
              </p:ext>
            </p:extLst>
          </p:nvPr>
        </p:nvGraphicFramePr>
        <p:xfrm>
          <a:off x="384000" y="1947292"/>
          <a:ext cx="11484000" cy="3143268"/>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795207">
                  <a:extLst>
                    <a:ext uri="{9D8B030D-6E8A-4147-A177-3AD203B41FA5}">
                      <a16:colId xmlns:a16="http://schemas.microsoft.com/office/drawing/2014/main" val="480969192"/>
                    </a:ext>
                  </a:extLst>
                </a:gridCol>
                <a:gridCol w="3291193">
                  <a:extLst>
                    <a:ext uri="{9D8B030D-6E8A-4147-A177-3AD203B41FA5}">
                      <a16:colId xmlns:a16="http://schemas.microsoft.com/office/drawing/2014/main" val="3462418172"/>
                    </a:ext>
                  </a:extLst>
                </a:gridCol>
                <a:gridCol w="6270171">
                  <a:extLst>
                    <a:ext uri="{9D8B030D-6E8A-4147-A177-3AD203B41FA5}">
                      <a16:colId xmlns:a16="http://schemas.microsoft.com/office/drawing/2014/main" val="3271540044"/>
                    </a:ext>
                  </a:extLst>
                </a:gridCol>
                <a:gridCol w="1127429">
                  <a:extLst>
                    <a:ext uri="{9D8B030D-6E8A-4147-A177-3AD203B41FA5}">
                      <a16:colId xmlns:a16="http://schemas.microsoft.com/office/drawing/2014/main" val="4241734282"/>
                    </a:ext>
                  </a:extLst>
                </a:gridCol>
              </a:tblGrid>
              <a:tr h="363366">
                <a:tc>
                  <a:txBody>
                    <a:bodyPr/>
                    <a:lstStyle/>
                    <a:p>
                      <a:r>
                        <a:rPr lang="de-DE" dirty="0"/>
                        <a:t>ID</a:t>
                      </a:r>
                    </a:p>
                  </a:txBody>
                  <a:tcPr>
                    <a:solidFill>
                      <a:schemeClr val="tx2"/>
                    </a:solidFill>
                  </a:tcPr>
                </a:tc>
                <a:tc>
                  <a:txBody>
                    <a:bodyPr/>
                    <a:lstStyle/>
                    <a:p>
                      <a:r>
                        <a:rPr lang="de-DE" dirty="0"/>
                        <a:t>Testfall</a:t>
                      </a:r>
                    </a:p>
                  </a:txBody>
                  <a:tcPr>
                    <a:solidFill>
                      <a:schemeClr val="tx2"/>
                    </a:solidFill>
                  </a:tcPr>
                </a:tc>
                <a:tc>
                  <a:txBody>
                    <a:bodyPr/>
                    <a:lstStyle/>
                    <a:p>
                      <a:r>
                        <a:rPr lang="de-DE" dirty="0"/>
                        <a:t>Ergebnis</a:t>
                      </a:r>
                    </a:p>
                  </a:txBody>
                  <a:tcPr>
                    <a:solidFill>
                      <a:schemeClr val="tx2"/>
                    </a:solidFill>
                  </a:tcPr>
                </a:tc>
                <a:tc>
                  <a:txBody>
                    <a:bodyPr/>
                    <a:lstStyle/>
                    <a:p>
                      <a:r>
                        <a:rPr lang="de-DE" dirty="0"/>
                        <a:t>Status</a:t>
                      </a:r>
                    </a:p>
                  </a:txBody>
                  <a:tcPr>
                    <a:solidFill>
                      <a:schemeClr val="tx2"/>
                    </a:solidFill>
                  </a:tcPr>
                </a:tc>
                <a:extLst>
                  <a:ext uri="{0D108BD9-81ED-4DB2-BD59-A6C34878D82A}">
                    <a16:rowId xmlns:a16="http://schemas.microsoft.com/office/drawing/2014/main" val="1774296418"/>
                  </a:ext>
                </a:extLst>
              </a:tr>
              <a:tr h="694377">
                <a:tc>
                  <a:txBody>
                    <a:bodyPr/>
                    <a:lstStyle/>
                    <a:p>
                      <a:r>
                        <a:rPr lang="de-DE" dirty="0"/>
                        <a:t>TF-01</a:t>
                      </a:r>
                    </a:p>
                  </a:txBody>
                  <a:tcPr anchor="ctr"/>
                </a:tc>
                <a:tc>
                  <a:txBody>
                    <a:bodyPr/>
                    <a:lstStyle/>
                    <a:p>
                      <a:r>
                        <a:rPr lang="de-DE" dirty="0"/>
                        <a:t>Leere Anfrage absenden</a:t>
                      </a:r>
                    </a:p>
                  </a:txBody>
                  <a:tcPr anchor="ctr"/>
                </a:tc>
                <a:tc>
                  <a:txBody>
                    <a:bodyPr/>
                    <a:lstStyle/>
                    <a:p>
                      <a:r>
                        <a:rPr lang="de-DE" dirty="0"/>
                        <a:t>Validierung blockiert korrekt</a:t>
                      </a:r>
                    </a:p>
                  </a:txBody>
                  <a:tcPr anchor="ctr"/>
                </a:tc>
                <a:tc>
                  <a:txBody>
                    <a:bodyPr/>
                    <a:lstStyle/>
                    <a:p>
                      <a:endParaRPr lang="de-DE" dirty="0"/>
                    </a:p>
                  </a:txBody>
                  <a:tcPr anchor="ctr"/>
                </a:tc>
                <a:extLst>
                  <a:ext uri="{0D108BD9-81ED-4DB2-BD59-A6C34878D82A}">
                    <a16:rowId xmlns:a16="http://schemas.microsoft.com/office/drawing/2014/main" val="1389034887"/>
                  </a:ext>
                </a:extLst>
              </a:tr>
              <a:tr h="694377">
                <a:tc>
                  <a:txBody>
                    <a:bodyPr/>
                    <a:lstStyle/>
                    <a:p>
                      <a:r>
                        <a:rPr lang="de-DE" dirty="0"/>
                        <a:t>TF-02</a:t>
                      </a:r>
                    </a:p>
                  </a:txBody>
                  <a:tcPr anchor="ctr"/>
                </a:tc>
                <a:tc>
                  <a:txBody>
                    <a:bodyPr/>
                    <a:lstStyle/>
                    <a:p>
                      <a:r>
                        <a:rPr lang="de-DE" dirty="0"/>
                        <a:t>Ungültige / Unsinnige Zutaten</a:t>
                      </a:r>
                    </a:p>
                  </a:txBody>
                  <a:tcPr anchor="ctr"/>
                </a:tc>
                <a:tc>
                  <a:txBody>
                    <a:bodyPr/>
                    <a:lstStyle/>
                    <a:p>
                      <a:r>
                        <a:rPr lang="de-DE" dirty="0"/>
                        <a:t>KI lehnt Zubereitung ab</a:t>
                      </a:r>
                    </a:p>
                  </a:txBody>
                  <a:tcPr anchor="ctr"/>
                </a:tc>
                <a:tc>
                  <a:txBody>
                    <a:bodyPr/>
                    <a:lstStyle/>
                    <a:p>
                      <a:endParaRPr lang="de-DE" dirty="0"/>
                    </a:p>
                  </a:txBody>
                  <a:tcPr anchor="ctr"/>
                </a:tc>
                <a:extLst>
                  <a:ext uri="{0D108BD9-81ED-4DB2-BD59-A6C34878D82A}">
                    <a16:rowId xmlns:a16="http://schemas.microsoft.com/office/drawing/2014/main" val="4213883800"/>
                  </a:ext>
                </a:extLst>
              </a:tr>
              <a:tr h="694377">
                <a:tc>
                  <a:txBody>
                    <a:bodyPr/>
                    <a:lstStyle/>
                    <a:p>
                      <a:r>
                        <a:rPr lang="de-DE" dirty="0"/>
                        <a:t>TF-03</a:t>
                      </a:r>
                    </a:p>
                  </a:txBody>
                  <a:tcPr anchor="ctr"/>
                </a:tc>
                <a:tc>
                  <a:txBody>
                    <a:bodyPr/>
                    <a:lstStyle/>
                    <a:p>
                      <a:r>
                        <a:rPr lang="de-DE" dirty="0"/>
                        <a:t>Kochmodus </a:t>
                      </a:r>
                      <a:r>
                        <a:rPr lang="de-DE" dirty="0" err="1"/>
                        <a:t>Timer</a:t>
                      </a:r>
                      <a:endParaRPr lang="de-DE" dirty="0"/>
                    </a:p>
                  </a:txBody>
                  <a:tcPr anchor="ctr"/>
                </a:tc>
                <a:tc>
                  <a:txBody>
                    <a:bodyPr/>
                    <a:lstStyle/>
                    <a:p>
                      <a:r>
                        <a:rPr lang="de-DE" dirty="0" err="1"/>
                        <a:t>Timer</a:t>
                      </a:r>
                      <a:r>
                        <a:rPr lang="de-DE" dirty="0"/>
                        <a:t> Button erscheint, durch klicken startet der Countdown</a:t>
                      </a:r>
                    </a:p>
                  </a:txBody>
                  <a:tcPr anchor="ctr"/>
                </a:tc>
                <a:tc>
                  <a:txBody>
                    <a:bodyPr/>
                    <a:lstStyle/>
                    <a:p>
                      <a:endParaRPr lang="de-DE" dirty="0"/>
                    </a:p>
                  </a:txBody>
                  <a:tcPr anchor="ctr"/>
                </a:tc>
                <a:extLst>
                  <a:ext uri="{0D108BD9-81ED-4DB2-BD59-A6C34878D82A}">
                    <a16:rowId xmlns:a16="http://schemas.microsoft.com/office/drawing/2014/main" val="670709537"/>
                  </a:ext>
                </a:extLst>
              </a:tr>
              <a:tr h="694377">
                <a:tc>
                  <a:txBody>
                    <a:bodyPr/>
                    <a:lstStyle/>
                    <a:p>
                      <a:r>
                        <a:rPr lang="de-DE" dirty="0"/>
                        <a:t>TF-04</a:t>
                      </a:r>
                    </a:p>
                  </a:txBody>
                  <a:tcPr anchor="ctr"/>
                </a:tc>
                <a:tc>
                  <a:txBody>
                    <a:bodyPr/>
                    <a:lstStyle/>
                    <a:p>
                      <a:r>
                        <a:rPr lang="de-DE" dirty="0"/>
                        <a:t>TTS Audio-Überlappung</a:t>
                      </a:r>
                    </a:p>
                  </a:txBody>
                  <a:tcPr anchor="ctr"/>
                </a:tc>
                <a:tc>
                  <a:txBody>
                    <a:bodyPr/>
                    <a:lstStyle/>
                    <a:p>
                      <a:r>
                        <a:rPr lang="de-DE" dirty="0"/>
                        <a:t>Cancel-Logik behebt Memory Leak</a:t>
                      </a:r>
                    </a:p>
                  </a:txBody>
                  <a:tcPr anchor="ctr"/>
                </a:tc>
                <a:tc>
                  <a:txBody>
                    <a:bodyPr/>
                    <a:lstStyle/>
                    <a:p>
                      <a:endParaRPr lang="de-DE" dirty="0"/>
                    </a:p>
                  </a:txBody>
                  <a:tcPr anchor="ctr"/>
                </a:tc>
                <a:extLst>
                  <a:ext uri="{0D108BD9-81ED-4DB2-BD59-A6C34878D82A}">
                    <a16:rowId xmlns:a16="http://schemas.microsoft.com/office/drawing/2014/main" val="1748900230"/>
                  </a:ext>
                </a:extLst>
              </a:tr>
            </a:tbl>
          </a:graphicData>
        </a:graphic>
      </p:graphicFrame>
      <p:grpSp>
        <p:nvGrpSpPr>
          <p:cNvPr id="8" name="Group 7">
            <a:extLst>
              <a:ext uri="{FF2B5EF4-FFF2-40B4-BE49-F238E27FC236}">
                <a16:creationId xmlns:a16="http://schemas.microsoft.com/office/drawing/2014/main" id="{33FAB87D-7B13-BC13-86F6-0F8F31D8AD9A}"/>
              </a:ext>
            </a:extLst>
          </p:cNvPr>
          <p:cNvGrpSpPr/>
          <p:nvPr/>
        </p:nvGrpSpPr>
        <p:grpSpPr>
          <a:xfrm>
            <a:off x="11007955" y="2363798"/>
            <a:ext cx="560044" cy="560044"/>
            <a:chOff x="1971501" y="5051597"/>
            <a:chExt cx="808726" cy="808726"/>
          </a:xfrm>
        </p:grpSpPr>
        <p:sp>
          <p:nvSpPr>
            <p:cNvPr id="15" name="Oval 14">
              <a:extLst>
                <a:ext uri="{FF2B5EF4-FFF2-40B4-BE49-F238E27FC236}">
                  <a16:creationId xmlns:a16="http://schemas.microsoft.com/office/drawing/2014/main" id="{24F4A06A-EF7B-D0C5-1FC5-C832C80CF21D}"/>
                </a:ext>
              </a:extLst>
            </p:cNvPr>
            <p:cNvSpPr/>
            <p:nvPr/>
          </p:nvSpPr>
          <p:spPr>
            <a:xfrm>
              <a:off x="1971501" y="5051597"/>
              <a:ext cx="808726" cy="808726"/>
            </a:xfrm>
            <a:prstGeom prst="ellipse">
              <a:avLst/>
            </a:prstGeom>
            <a:solidFill>
              <a:srgbClr val="34D399">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phic 15" descr="Checkmark with solid fill">
              <a:extLst>
                <a:ext uri="{FF2B5EF4-FFF2-40B4-BE49-F238E27FC236}">
                  <a16:creationId xmlns:a16="http://schemas.microsoft.com/office/drawing/2014/main" id="{D7E0F0DA-6349-4F7A-88CF-25E1D41429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68252" y="5148349"/>
              <a:ext cx="615223" cy="615223"/>
            </a:xfrm>
            <a:prstGeom prst="rect">
              <a:avLst/>
            </a:prstGeom>
          </p:spPr>
        </p:pic>
      </p:grpSp>
      <p:grpSp>
        <p:nvGrpSpPr>
          <p:cNvPr id="17" name="Group 16">
            <a:extLst>
              <a:ext uri="{FF2B5EF4-FFF2-40B4-BE49-F238E27FC236}">
                <a16:creationId xmlns:a16="http://schemas.microsoft.com/office/drawing/2014/main" id="{363D63B1-5499-F47E-9B05-9DCD790CA473}"/>
              </a:ext>
            </a:extLst>
          </p:cNvPr>
          <p:cNvGrpSpPr/>
          <p:nvPr/>
        </p:nvGrpSpPr>
        <p:grpSpPr>
          <a:xfrm>
            <a:off x="11007956" y="3061534"/>
            <a:ext cx="560044" cy="560044"/>
            <a:chOff x="1971501" y="5051597"/>
            <a:chExt cx="808726" cy="808726"/>
          </a:xfrm>
        </p:grpSpPr>
        <p:sp>
          <p:nvSpPr>
            <p:cNvPr id="18" name="Oval 17">
              <a:extLst>
                <a:ext uri="{FF2B5EF4-FFF2-40B4-BE49-F238E27FC236}">
                  <a16:creationId xmlns:a16="http://schemas.microsoft.com/office/drawing/2014/main" id="{5C2C6E2B-A0AE-8F8C-6204-656E9189E04F}"/>
                </a:ext>
              </a:extLst>
            </p:cNvPr>
            <p:cNvSpPr/>
            <p:nvPr/>
          </p:nvSpPr>
          <p:spPr>
            <a:xfrm>
              <a:off x="1971501" y="5051597"/>
              <a:ext cx="808726" cy="808726"/>
            </a:xfrm>
            <a:prstGeom prst="ellipse">
              <a:avLst/>
            </a:prstGeom>
            <a:solidFill>
              <a:srgbClr val="34D399">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phic 18" descr="Checkmark with solid fill">
              <a:extLst>
                <a:ext uri="{FF2B5EF4-FFF2-40B4-BE49-F238E27FC236}">
                  <a16:creationId xmlns:a16="http://schemas.microsoft.com/office/drawing/2014/main" id="{66A3B1EC-A806-BBD3-5B76-256752E7B5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68252" y="5148349"/>
              <a:ext cx="615223" cy="615223"/>
            </a:xfrm>
            <a:prstGeom prst="rect">
              <a:avLst/>
            </a:prstGeom>
          </p:spPr>
        </p:pic>
      </p:grpSp>
      <p:grpSp>
        <p:nvGrpSpPr>
          <p:cNvPr id="20" name="Group 19">
            <a:extLst>
              <a:ext uri="{FF2B5EF4-FFF2-40B4-BE49-F238E27FC236}">
                <a16:creationId xmlns:a16="http://schemas.microsoft.com/office/drawing/2014/main" id="{0041B889-F13D-6D14-4867-5A7644A12379}"/>
              </a:ext>
            </a:extLst>
          </p:cNvPr>
          <p:cNvGrpSpPr/>
          <p:nvPr/>
        </p:nvGrpSpPr>
        <p:grpSpPr>
          <a:xfrm>
            <a:off x="11007955" y="3759270"/>
            <a:ext cx="560044" cy="560044"/>
            <a:chOff x="1971501" y="5051597"/>
            <a:chExt cx="808726" cy="808726"/>
          </a:xfrm>
        </p:grpSpPr>
        <p:sp>
          <p:nvSpPr>
            <p:cNvPr id="21" name="Oval 20">
              <a:extLst>
                <a:ext uri="{FF2B5EF4-FFF2-40B4-BE49-F238E27FC236}">
                  <a16:creationId xmlns:a16="http://schemas.microsoft.com/office/drawing/2014/main" id="{51111CDF-30F4-BDED-EC73-3700342528A3}"/>
                </a:ext>
              </a:extLst>
            </p:cNvPr>
            <p:cNvSpPr/>
            <p:nvPr/>
          </p:nvSpPr>
          <p:spPr>
            <a:xfrm>
              <a:off x="1971501" y="5051597"/>
              <a:ext cx="808726" cy="808726"/>
            </a:xfrm>
            <a:prstGeom prst="ellipse">
              <a:avLst/>
            </a:prstGeom>
            <a:solidFill>
              <a:srgbClr val="34D399">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phic 21" descr="Checkmark with solid fill">
              <a:extLst>
                <a:ext uri="{FF2B5EF4-FFF2-40B4-BE49-F238E27FC236}">
                  <a16:creationId xmlns:a16="http://schemas.microsoft.com/office/drawing/2014/main" id="{C64F12B3-0B38-F50A-C8A8-36AA5CF99C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68252" y="5148349"/>
              <a:ext cx="615223" cy="615223"/>
            </a:xfrm>
            <a:prstGeom prst="rect">
              <a:avLst/>
            </a:prstGeom>
          </p:spPr>
        </p:pic>
      </p:grpSp>
      <p:grpSp>
        <p:nvGrpSpPr>
          <p:cNvPr id="23" name="Group 22">
            <a:extLst>
              <a:ext uri="{FF2B5EF4-FFF2-40B4-BE49-F238E27FC236}">
                <a16:creationId xmlns:a16="http://schemas.microsoft.com/office/drawing/2014/main" id="{B7EE6356-04FC-701B-7E82-2FE9F10B5272}"/>
              </a:ext>
            </a:extLst>
          </p:cNvPr>
          <p:cNvGrpSpPr/>
          <p:nvPr/>
        </p:nvGrpSpPr>
        <p:grpSpPr>
          <a:xfrm>
            <a:off x="11007955" y="4457006"/>
            <a:ext cx="560044" cy="560044"/>
            <a:chOff x="1971501" y="5051597"/>
            <a:chExt cx="808726" cy="808726"/>
          </a:xfrm>
        </p:grpSpPr>
        <p:sp>
          <p:nvSpPr>
            <p:cNvPr id="24" name="Oval 23">
              <a:extLst>
                <a:ext uri="{FF2B5EF4-FFF2-40B4-BE49-F238E27FC236}">
                  <a16:creationId xmlns:a16="http://schemas.microsoft.com/office/drawing/2014/main" id="{69E4C741-A0C7-BA4D-BCF3-B3249D1C6212}"/>
                </a:ext>
              </a:extLst>
            </p:cNvPr>
            <p:cNvSpPr/>
            <p:nvPr/>
          </p:nvSpPr>
          <p:spPr>
            <a:xfrm>
              <a:off x="1971501" y="5051597"/>
              <a:ext cx="808726" cy="808726"/>
            </a:xfrm>
            <a:prstGeom prst="ellipse">
              <a:avLst/>
            </a:prstGeom>
            <a:solidFill>
              <a:srgbClr val="34D399">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5" name="Graphic 24" descr="Checkmark with solid fill">
              <a:extLst>
                <a:ext uri="{FF2B5EF4-FFF2-40B4-BE49-F238E27FC236}">
                  <a16:creationId xmlns:a16="http://schemas.microsoft.com/office/drawing/2014/main" id="{7B79A08D-0FFA-6D42-950E-E18C122F8D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68252" y="5148349"/>
              <a:ext cx="615223" cy="615223"/>
            </a:xfrm>
            <a:prstGeom prst="rect">
              <a:avLst/>
            </a:prstGeom>
          </p:spPr>
        </p:pic>
      </p:grpSp>
    </p:spTree>
    <p:extLst>
      <p:ext uri="{BB962C8B-B14F-4D97-AF65-F5344CB8AC3E}">
        <p14:creationId xmlns:p14="http://schemas.microsoft.com/office/powerpoint/2010/main" val="19915788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159DB8-ECE7-8DEE-6CDA-90D22F6E96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AF00A1-3567-14E1-1E54-B56D8D86A384}"/>
              </a:ext>
            </a:extLst>
          </p:cNvPr>
          <p:cNvSpPr>
            <a:spLocks noGrp="1"/>
          </p:cNvSpPr>
          <p:nvPr>
            <p:ph type="title"/>
          </p:nvPr>
        </p:nvSpPr>
        <p:spPr/>
        <p:txBody>
          <a:bodyPr/>
          <a:lstStyle/>
          <a:p>
            <a:r>
              <a:rPr lang="de-DE" dirty="0"/>
              <a:t>Wirtschaftlichkeitsbetrachtung</a:t>
            </a:r>
          </a:p>
        </p:txBody>
      </p:sp>
      <p:sp>
        <p:nvSpPr>
          <p:cNvPr id="9" name="Rectangle: Rounded Corners 8">
            <a:extLst>
              <a:ext uri="{FF2B5EF4-FFF2-40B4-BE49-F238E27FC236}">
                <a16:creationId xmlns:a16="http://schemas.microsoft.com/office/drawing/2014/main" id="{4567ED35-345F-CE2B-DA0A-F7C29B4ACEE9}"/>
              </a:ext>
            </a:extLst>
          </p:cNvPr>
          <p:cNvSpPr/>
          <p:nvPr/>
        </p:nvSpPr>
        <p:spPr>
          <a:xfrm>
            <a:off x="324001"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Umfeld</a:t>
            </a:r>
          </a:p>
        </p:txBody>
      </p:sp>
      <p:sp>
        <p:nvSpPr>
          <p:cNvPr id="10" name="Rectangle: Rounded Corners 9">
            <a:extLst>
              <a:ext uri="{FF2B5EF4-FFF2-40B4-BE49-F238E27FC236}">
                <a16:creationId xmlns:a16="http://schemas.microsoft.com/office/drawing/2014/main" id="{A4D5D0DB-87B8-D648-2C28-E097F4893F4A}"/>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17278C79-533A-B3EC-D030-01C0A180DFFE}"/>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7AC57709-EE2F-E2A4-C899-7C93E985068A}"/>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E9ADFFB0-4E46-6EE3-550E-879898948F00}"/>
              </a:ext>
            </a:extLst>
          </p:cNvPr>
          <p:cNvSpPr/>
          <p:nvPr/>
        </p:nvSpPr>
        <p:spPr>
          <a:xfrm>
            <a:off x="9623583"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Abschluss</a:t>
            </a:r>
          </a:p>
        </p:txBody>
      </p:sp>
      <p:graphicFrame>
        <p:nvGraphicFramePr>
          <p:cNvPr id="14" name="Diagramm 13">
            <a:extLst>
              <a:ext uri="{FF2B5EF4-FFF2-40B4-BE49-F238E27FC236}">
                <a16:creationId xmlns:a16="http://schemas.microsoft.com/office/drawing/2014/main" id="{FF3509D5-639A-27D6-A0AD-697628F5A901}"/>
              </a:ext>
            </a:extLst>
          </p:cNvPr>
          <p:cNvGraphicFramePr/>
          <p:nvPr>
            <p:extLst>
              <p:ext uri="{D42A27DB-BD31-4B8C-83A1-F6EECF244321}">
                <p14:modId xmlns:p14="http://schemas.microsoft.com/office/powerpoint/2010/main" val="379100241"/>
              </p:ext>
            </p:extLst>
          </p:nvPr>
        </p:nvGraphicFramePr>
        <p:xfrm>
          <a:off x="379391" y="1843314"/>
          <a:ext cx="11473039" cy="222455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157709C4-B535-885A-F56D-2D41D26E2949}"/>
              </a:ext>
            </a:extLst>
          </p:cNvPr>
          <p:cNvSpPr/>
          <p:nvPr/>
        </p:nvSpPr>
        <p:spPr>
          <a:xfrm>
            <a:off x="379391" y="4277954"/>
            <a:ext cx="11473039" cy="157208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spcBef>
                <a:spcPts val="1200"/>
              </a:spcBef>
              <a:buNone/>
            </a:pPr>
            <a:r>
              <a:rPr lang="de-DE" sz="2000" b="1" dirty="0">
                <a:solidFill>
                  <a:srgbClr val="34D399"/>
                </a:solidFill>
              </a:rPr>
              <a:t>Amortisation (ROI)</a:t>
            </a:r>
            <a:endParaRPr lang="de-DE" sz="2000" dirty="0">
              <a:solidFill>
                <a:srgbClr val="34D399"/>
              </a:solidFill>
            </a:endParaRPr>
          </a:p>
          <a:p>
            <a:pPr marL="0" indent="0" algn="ctr">
              <a:spcBef>
                <a:spcPts val="1200"/>
              </a:spcBef>
              <a:buNone/>
            </a:pPr>
            <a:r>
              <a:rPr lang="de-DE" dirty="0">
                <a:solidFill>
                  <a:schemeClr val="tx1"/>
                </a:solidFill>
                <a:highlight>
                  <a:srgbClr val="34D399"/>
                </a:highlight>
              </a:rPr>
              <a:t>Ersparnis = 18.000 € - 3.570 € = </a:t>
            </a:r>
            <a:r>
              <a:rPr lang="de-DE" b="1" u="sng" dirty="0">
                <a:solidFill>
                  <a:schemeClr val="tx1"/>
                </a:solidFill>
                <a:highlight>
                  <a:srgbClr val="34D399"/>
                </a:highlight>
              </a:rPr>
              <a:t>14.430 €</a:t>
            </a:r>
            <a:endParaRPr lang="de-DE" dirty="0">
              <a:solidFill>
                <a:schemeClr val="tx1"/>
              </a:solidFill>
              <a:highlight>
                <a:srgbClr val="34D399"/>
              </a:highlight>
            </a:endParaRPr>
          </a:p>
          <a:p>
            <a:pPr marL="0" indent="0" algn="ctr">
              <a:spcBef>
                <a:spcPts val="1200"/>
              </a:spcBef>
              <a:buNone/>
            </a:pPr>
            <a:r>
              <a:rPr lang="de-DE" dirty="0">
                <a:solidFill>
                  <a:schemeClr val="tx1"/>
                </a:solidFill>
              </a:rPr>
              <a:t>Das Projekt amortisiert sich durch den Know-how-Aufbau und die vermiedenen Lizenzkosten.</a:t>
            </a:r>
          </a:p>
          <a:p>
            <a:pPr algn="ctr"/>
            <a:endParaRPr lang="de-DE" dirty="0"/>
          </a:p>
        </p:txBody>
      </p:sp>
    </p:spTree>
    <p:extLst>
      <p:ext uri="{BB962C8B-B14F-4D97-AF65-F5344CB8AC3E}">
        <p14:creationId xmlns:p14="http://schemas.microsoft.com/office/powerpoint/2010/main" val="21441346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FF7CD-DA78-A5E4-FEA3-D8450A407D6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3B65DD3-2B12-34B9-D0D1-63294F0FC35C}"/>
              </a:ext>
            </a:extLst>
          </p:cNvPr>
          <p:cNvSpPr>
            <a:spLocks noGrp="1"/>
          </p:cNvSpPr>
          <p:nvPr>
            <p:ph type="body" sz="quarter" idx="13"/>
          </p:nvPr>
        </p:nvSpPr>
        <p:spPr>
          <a:xfrm>
            <a:off x="373038" y="1802423"/>
            <a:ext cx="11484000" cy="3219690"/>
          </a:xfrm>
        </p:spPr>
        <p:txBody>
          <a:bodyPr/>
          <a:lstStyle/>
          <a:p>
            <a:pPr marL="0" indent="0">
              <a:buNone/>
            </a:pPr>
            <a:endParaRPr lang="de-DE" dirty="0"/>
          </a:p>
          <a:p>
            <a:pPr marL="0" indent="0">
              <a:buNone/>
            </a:pPr>
            <a:r>
              <a:rPr lang="de-DE" b="1" dirty="0"/>
              <a:t>	Erfolg:</a:t>
            </a:r>
          </a:p>
          <a:p>
            <a:pPr lvl="2"/>
            <a:r>
              <a:rPr lang="de-DE" dirty="0"/>
              <a:t>Das 80 Stunden Ziel erreicht</a:t>
            </a:r>
          </a:p>
          <a:p>
            <a:pPr lvl="2"/>
            <a:r>
              <a:rPr lang="de-DE" dirty="0"/>
              <a:t>Prototyp erfolgreich abgenommen</a:t>
            </a:r>
          </a:p>
          <a:p>
            <a:pPr lvl="2"/>
            <a:r>
              <a:rPr lang="de-DE" dirty="0"/>
              <a:t>Tests erfolgreich abgeschlossen</a:t>
            </a:r>
          </a:p>
          <a:p>
            <a:pPr marL="215900" lvl="1" indent="0">
              <a:buNone/>
            </a:pPr>
            <a:endParaRPr lang="de-DE" dirty="0"/>
          </a:p>
          <a:p>
            <a:pPr marL="215900" lvl="1" indent="0">
              <a:buNone/>
            </a:pPr>
            <a:endParaRPr lang="de-DE" dirty="0"/>
          </a:p>
          <a:p>
            <a:pPr marL="215900" lvl="1" indent="0">
              <a:buNone/>
            </a:pPr>
            <a:r>
              <a:rPr lang="de-DE" sz="1800" b="1" dirty="0"/>
              <a:t>Ausblick 2.0:</a:t>
            </a:r>
          </a:p>
          <a:p>
            <a:pPr lvl="2"/>
            <a:r>
              <a:rPr lang="de-DE" dirty="0"/>
              <a:t>Implementierung eines Node.js Proxy-Servers zur API-Key Kapselung.</a:t>
            </a:r>
          </a:p>
          <a:p>
            <a:pPr lvl="2"/>
            <a:r>
              <a:rPr lang="de-DE" dirty="0"/>
              <a:t>Für IOS nutzbar zu machen</a:t>
            </a:r>
          </a:p>
          <a:p>
            <a:pPr lvl="1"/>
            <a:endParaRPr lang="de-DE" dirty="0"/>
          </a:p>
          <a:p>
            <a:pPr lvl="1"/>
            <a:endParaRPr lang="de-DE" dirty="0"/>
          </a:p>
          <a:p>
            <a:pPr lvl="1"/>
            <a:endParaRPr lang="de-DE" dirty="0"/>
          </a:p>
        </p:txBody>
      </p:sp>
      <p:sp>
        <p:nvSpPr>
          <p:cNvPr id="3" name="Title 2">
            <a:extLst>
              <a:ext uri="{FF2B5EF4-FFF2-40B4-BE49-F238E27FC236}">
                <a16:creationId xmlns:a16="http://schemas.microsoft.com/office/drawing/2014/main" id="{541B4122-6574-0D8E-2F55-2DABFDA86FE7}"/>
              </a:ext>
            </a:extLst>
          </p:cNvPr>
          <p:cNvSpPr>
            <a:spLocks noGrp="1"/>
          </p:cNvSpPr>
          <p:nvPr>
            <p:ph type="title"/>
          </p:nvPr>
        </p:nvSpPr>
        <p:spPr/>
        <p:txBody>
          <a:bodyPr/>
          <a:lstStyle/>
          <a:p>
            <a:r>
              <a:rPr lang="de-DE" dirty="0"/>
              <a:t>Fazit &amp; Ausblick</a:t>
            </a:r>
          </a:p>
        </p:txBody>
      </p:sp>
      <p:sp>
        <p:nvSpPr>
          <p:cNvPr id="9" name="Rectangle: Rounded Corners 8">
            <a:extLst>
              <a:ext uri="{FF2B5EF4-FFF2-40B4-BE49-F238E27FC236}">
                <a16:creationId xmlns:a16="http://schemas.microsoft.com/office/drawing/2014/main" id="{1106F25F-2743-15EB-485A-F790D5D63A09}"/>
              </a:ext>
            </a:extLst>
          </p:cNvPr>
          <p:cNvSpPr/>
          <p:nvPr/>
        </p:nvSpPr>
        <p:spPr>
          <a:xfrm>
            <a:off x="324001"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Umfeld</a:t>
            </a:r>
          </a:p>
        </p:txBody>
      </p:sp>
      <p:sp>
        <p:nvSpPr>
          <p:cNvPr id="10" name="Rectangle: Rounded Corners 9">
            <a:extLst>
              <a:ext uri="{FF2B5EF4-FFF2-40B4-BE49-F238E27FC236}">
                <a16:creationId xmlns:a16="http://schemas.microsoft.com/office/drawing/2014/main" id="{984C8CB6-1ABD-79F0-9778-D7D1747DE0F9}"/>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C119F38A-96A7-30F1-1674-5B07E56C91B4}"/>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30AA78B0-C40F-D766-724A-FF634E91BC89}"/>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ECE032EB-ADF6-09A0-05E2-0B45EDB39D7D}"/>
              </a:ext>
            </a:extLst>
          </p:cNvPr>
          <p:cNvSpPr/>
          <p:nvPr/>
        </p:nvSpPr>
        <p:spPr>
          <a:xfrm>
            <a:off x="9623583"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Abschluss</a:t>
            </a:r>
          </a:p>
        </p:txBody>
      </p:sp>
      <p:sp>
        <p:nvSpPr>
          <p:cNvPr id="4" name="Rectangle 3">
            <a:extLst>
              <a:ext uri="{FF2B5EF4-FFF2-40B4-BE49-F238E27FC236}">
                <a16:creationId xmlns:a16="http://schemas.microsoft.com/office/drawing/2014/main" id="{8E123F6B-D5D2-5776-1684-4074BCA43A40}"/>
              </a:ext>
            </a:extLst>
          </p:cNvPr>
          <p:cNvSpPr/>
          <p:nvPr/>
        </p:nvSpPr>
        <p:spPr>
          <a:xfrm>
            <a:off x="8115300" y="0"/>
            <a:ext cx="4076700" cy="6858000"/>
          </a:xfrm>
          <a:prstGeom prst="rect">
            <a:avLst/>
          </a:prstGeom>
          <a:gradFill flip="none" rotWithShape="1">
            <a:gsLst>
              <a:gs pos="0">
                <a:schemeClr val="bg1">
                  <a:alpha val="40000"/>
                </a:schemeClr>
              </a:gs>
              <a:gs pos="100000">
                <a:srgbClr val="34D399">
                  <a:alpha val="85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 name="Group 4">
            <a:extLst>
              <a:ext uri="{FF2B5EF4-FFF2-40B4-BE49-F238E27FC236}">
                <a16:creationId xmlns:a16="http://schemas.microsoft.com/office/drawing/2014/main" id="{42788B30-1927-C8C8-FB38-B56868076F30}"/>
              </a:ext>
            </a:extLst>
          </p:cNvPr>
          <p:cNvGrpSpPr/>
          <p:nvPr/>
        </p:nvGrpSpPr>
        <p:grpSpPr>
          <a:xfrm>
            <a:off x="8332999" y="815515"/>
            <a:ext cx="3774755" cy="5219525"/>
            <a:chOff x="4384626" y="2363760"/>
            <a:chExt cx="3460823" cy="4838529"/>
          </a:xfrm>
          <a:effectLst>
            <a:outerShdw blurRad="50800" dist="38100" dir="2700000" sx="102000" sy="102000" algn="tl" rotWithShape="0">
              <a:schemeClr val="tx1">
                <a:alpha val="28000"/>
              </a:schemeClr>
            </a:outerShdw>
          </a:effectLst>
        </p:grpSpPr>
        <p:pic>
          <p:nvPicPr>
            <p:cNvPr id="6" name="Grafik 13" descr="The image displays an interface for the EcoChef app, featuring a user-generated recipe with a list of ingredients, customizable portion sizes, dietary options, and a quick or elaborate preparation time.&#10;&#10;KI-generierte Inhalte können fehlerhaft sein.">
              <a:extLst>
                <a:ext uri="{FF2B5EF4-FFF2-40B4-BE49-F238E27FC236}">
                  <a16:creationId xmlns:a16="http://schemas.microsoft.com/office/drawing/2014/main" id="{32FF4C15-9534-07EC-5633-12EC808401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2397" y="2432976"/>
              <a:ext cx="2505281" cy="4700099"/>
            </a:xfrm>
            <a:prstGeom prst="roundRect">
              <a:avLst>
                <a:gd name="adj" fmla="val 8594"/>
              </a:avLst>
            </a:prstGeom>
            <a:solidFill>
              <a:srgbClr val="FFFFFF">
                <a:shade val="85000"/>
              </a:srgbClr>
            </a:solidFill>
            <a:ln>
              <a:noFill/>
            </a:ln>
            <a:effectLst/>
          </p:spPr>
        </p:pic>
        <p:pic>
          <p:nvPicPr>
            <p:cNvPr id="7" name="Picture 6">
              <a:extLst>
                <a:ext uri="{FF2B5EF4-FFF2-40B4-BE49-F238E27FC236}">
                  <a16:creationId xmlns:a16="http://schemas.microsoft.com/office/drawing/2014/main" id="{EFDA0305-E203-61C0-A1F6-7FD69B770490}"/>
                </a:ext>
              </a:extLst>
            </p:cNvPr>
            <p:cNvPicPr>
              <a:picLocks noChangeAspect="1"/>
            </p:cNvPicPr>
            <p:nvPr/>
          </p:nvPicPr>
          <p:blipFill>
            <a:blip r:embed="rId4">
              <a:extLst>
                <a:ext uri="{28A0092B-C50C-407E-A947-70E740481C1C}">
                  <a14:useLocalDpi xmlns:a14="http://schemas.microsoft.com/office/drawing/2010/main" val="0"/>
                </a:ext>
              </a:extLst>
            </a:blip>
            <a:srcRect t="7899" b="7939"/>
            <a:stretch>
              <a:fillRect/>
            </a:stretch>
          </p:blipFill>
          <p:spPr>
            <a:xfrm>
              <a:off x="4384626" y="2363760"/>
              <a:ext cx="3460823" cy="4838529"/>
            </a:xfrm>
            <a:prstGeom prst="rect">
              <a:avLst/>
            </a:prstGeom>
          </p:spPr>
        </p:pic>
      </p:grpSp>
      <p:sp>
        <p:nvSpPr>
          <p:cNvPr id="14" name="Flowchart: Process 13">
            <a:extLst>
              <a:ext uri="{FF2B5EF4-FFF2-40B4-BE49-F238E27FC236}">
                <a16:creationId xmlns:a16="http://schemas.microsoft.com/office/drawing/2014/main" id="{5DB55484-D23C-436E-B107-3FADB5120971}"/>
              </a:ext>
            </a:extLst>
          </p:cNvPr>
          <p:cNvSpPr/>
          <p:nvPr/>
        </p:nvSpPr>
        <p:spPr>
          <a:xfrm>
            <a:off x="604176" y="4999119"/>
            <a:ext cx="6694512" cy="769257"/>
          </a:xfrm>
          <a:prstGeom prst="flowChartProcess">
            <a:avLst/>
          </a:prstGeom>
          <a:solidFill>
            <a:schemeClr val="bg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i="1" dirty="0" err="1">
                <a:solidFill>
                  <a:sysClr val="windowText" lastClr="000000"/>
                </a:solidFill>
              </a:rPr>
              <a:t>EcoChef</a:t>
            </a:r>
            <a:r>
              <a:rPr lang="de-DE" i="1" dirty="0">
                <a:solidFill>
                  <a:sysClr val="windowText" lastClr="000000"/>
                </a:solidFill>
              </a:rPr>
              <a:t> zeigt, dass moderne KI-Schnittstellen effizient und simple in schlanke, hybride Apps integriert werden können.</a:t>
            </a:r>
          </a:p>
        </p:txBody>
      </p:sp>
      <p:sp>
        <p:nvSpPr>
          <p:cNvPr id="19" name="Flowchart: Process 18">
            <a:extLst>
              <a:ext uri="{FF2B5EF4-FFF2-40B4-BE49-F238E27FC236}">
                <a16:creationId xmlns:a16="http://schemas.microsoft.com/office/drawing/2014/main" id="{A1296456-E055-0993-0AF2-1FCC46CD9D54}"/>
              </a:ext>
            </a:extLst>
          </p:cNvPr>
          <p:cNvSpPr/>
          <p:nvPr/>
        </p:nvSpPr>
        <p:spPr>
          <a:xfrm>
            <a:off x="323264" y="5238004"/>
            <a:ext cx="449251" cy="539165"/>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phic 15" descr="Open quotation mark outline">
            <a:extLst>
              <a:ext uri="{FF2B5EF4-FFF2-40B4-BE49-F238E27FC236}">
                <a16:creationId xmlns:a16="http://schemas.microsoft.com/office/drawing/2014/main" id="{F525F675-F345-83AB-13D1-9C70A5323B0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9024" y="5221661"/>
            <a:ext cx="539166" cy="539166"/>
          </a:xfrm>
          <a:prstGeom prst="rect">
            <a:avLst/>
          </a:prstGeom>
        </p:spPr>
      </p:pic>
    </p:spTree>
    <p:extLst>
      <p:ext uri="{BB962C8B-B14F-4D97-AF65-F5344CB8AC3E}">
        <p14:creationId xmlns:p14="http://schemas.microsoft.com/office/powerpoint/2010/main" val="22687860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7" end="7"/>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ircle(in)">
                                      <p:cBhvr>
                                        <p:cTn id="3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FB25-925D-5BE2-7AA7-E74ACA42FB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EE26F6-03A6-C4F3-4380-B1F35997E9E8}"/>
              </a:ext>
            </a:extLst>
          </p:cNvPr>
          <p:cNvSpPr>
            <a:spLocks noGrp="1"/>
          </p:cNvSpPr>
          <p:nvPr>
            <p:ph type="body" sz="quarter" idx="13"/>
          </p:nvPr>
        </p:nvSpPr>
        <p:spPr/>
        <p:txBody>
          <a:bodyPr/>
          <a:lstStyle/>
          <a:p>
            <a:endParaRPr lang="de-DE" dirty="0"/>
          </a:p>
          <a:p>
            <a:r>
              <a:rPr lang="de-DE" b="1" dirty="0"/>
              <a:t>Deutsche Forschungsgemeinschaft: </a:t>
            </a:r>
            <a:r>
              <a:rPr lang="de-DE" dirty="0">
                <a:hlinkClick r:id="rId3"/>
              </a:rPr>
              <a:t>https://www.dfg.de/de/ueber-uns/geschaeftsstelle</a:t>
            </a:r>
            <a:endParaRPr lang="de-DE" dirty="0"/>
          </a:p>
          <a:p>
            <a:endParaRPr lang="de-DE" dirty="0"/>
          </a:p>
          <a:p>
            <a:r>
              <a:rPr lang="de-DE" b="1" dirty="0"/>
              <a:t>Berufsförderungswerk Dortmund (BFW): </a:t>
            </a:r>
            <a:r>
              <a:rPr lang="de-DE" u="sng" dirty="0"/>
              <a:t>https://www.bfw-dortmund.de/ueber-uns/bfw-dortmund.html</a:t>
            </a:r>
          </a:p>
          <a:p>
            <a:endParaRPr lang="de-DE" dirty="0"/>
          </a:p>
          <a:p>
            <a:r>
              <a:rPr lang="de-DE" b="1" dirty="0"/>
              <a:t>Bundesministerium für Landwirtschaft, Ernährung und Heimat: </a:t>
            </a:r>
            <a:r>
              <a:rPr lang="de-DE" dirty="0">
                <a:hlinkClick r:id="rId4"/>
              </a:rPr>
              <a:t>https://www.bmleh.de/DE/themen/ernaehrung/lebensmittelverschwendung/lebensmittelverschwendung_node.html</a:t>
            </a:r>
            <a:endParaRPr lang="de-DE" dirty="0"/>
          </a:p>
          <a:p>
            <a:endParaRPr lang="de-DE" dirty="0"/>
          </a:p>
          <a:p>
            <a:r>
              <a:rPr lang="de-DE" b="1" dirty="0"/>
              <a:t>Apache Cordova Framework: </a:t>
            </a:r>
            <a:r>
              <a:rPr lang="de-DE" u="sng" dirty="0"/>
              <a:t>https://cordova.apache.org/</a:t>
            </a:r>
          </a:p>
          <a:p>
            <a:endParaRPr lang="de-DE" dirty="0"/>
          </a:p>
          <a:p>
            <a:r>
              <a:rPr lang="de-DE" b="1" dirty="0" err="1"/>
              <a:t>Lit.Dev</a:t>
            </a:r>
            <a:r>
              <a:rPr lang="de-DE" b="1" dirty="0"/>
              <a:t> </a:t>
            </a:r>
            <a:r>
              <a:rPr lang="de-DE" b="1" dirty="0" err="1"/>
              <a:t>Webkomponents</a:t>
            </a:r>
            <a:r>
              <a:rPr lang="de-DE" b="1" dirty="0"/>
              <a:t>: </a:t>
            </a:r>
            <a:r>
              <a:rPr lang="de-DE" u="sng" dirty="0"/>
              <a:t>https://lit.dev/docs/v1/</a:t>
            </a:r>
          </a:p>
          <a:p>
            <a:endParaRPr lang="de-DE" dirty="0"/>
          </a:p>
        </p:txBody>
      </p:sp>
      <p:sp>
        <p:nvSpPr>
          <p:cNvPr id="3" name="Title 2">
            <a:extLst>
              <a:ext uri="{FF2B5EF4-FFF2-40B4-BE49-F238E27FC236}">
                <a16:creationId xmlns:a16="http://schemas.microsoft.com/office/drawing/2014/main" id="{9F66C89F-EC8A-6F6B-D47E-12656BF0C381}"/>
              </a:ext>
            </a:extLst>
          </p:cNvPr>
          <p:cNvSpPr>
            <a:spLocks noGrp="1"/>
          </p:cNvSpPr>
          <p:nvPr>
            <p:ph type="title"/>
          </p:nvPr>
        </p:nvSpPr>
        <p:spPr/>
        <p:txBody>
          <a:bodyPr/>
          <a:lstStyle/>
          <a:p>
            <a:r>
              <a:rPr lang="de-DE" dirty="0"/>
              <a:t>Quellenangaben</a:t>
            </a:r>
          </a:p>
        </p:txBody>
      </p:sp>
      <p:sp>
        <p:nvSpPr>
          <p:cNvPr id="9" name="Rectangle: Rounded Corners 8">
            <a:extLst>
              <a:ext uri="{FF2B5EF4-FFF2-40B4-BE49-F238E27FC236}">
                <a16:creationId xmlns:a16="http://schemas.microsoft.com/office/drawing/2014/main" id="{2CA17707-F513-B6EE-3004-92EF7239961D}"/>
              </a:ext>
            </a:extLst>
          </p:cNvPr>
          <p:cNvSpPr/>
          <p:nvPr/>
        </p:nvSpPr>
        <p:spPr>
          <a:xfrm>
            <a:off x="324001"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Umfeld</a:t>
            </a:r>
          </a:p>
        </p:txBody>
      </p:sp>
      <p:sp>
        <p:nvSpPr>
          <p:cNvPr id="10" name="Rectangle: Rounded Corners 9">
            <a:extLst>
              <a:ext uri="{FF2B5EF4-FFF2-40B4-BE49-F238E27FC236}">
                <a16:creationId xmlns:a16="http://schemas.microsoft.com/office/drawing/2014/main" id="{5BC13F92-4629-5A62-A6E1-B6F583AC1FF9}"/>
              </a:ext>
            </a:extLst>
          </p:cNvPr>
          <p:cNvSpPr/>
          <p:nvPr/>
        </p:nvSpPr>
        <p:spPr>
          <a:xfrm>
            <a:off x="2648896"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Planung</a:t>
            </a:r>
          </a:p>
        </p:txBody>
      </p:sp>
      <p:sp>
        <p:nvSpPr>
          <p:cNvPr id="11" name="Rectangle: Rounded Corners 10">
            <a:extLst>
              <a:ext uri="{FF2B5EF4-FFF2-40B4-BE49-F238E27FC236}">
                <a16:creationId xmlns:a16="http://schemas.microsoft.com/office/drawing/2014/main" id="{4A7DCA8D-346B-7422-4239-B13561D807CB}"/>
              </a:ext>
            </a:extLst>
          </p:cNvPr>
          <p:cNvSpPr/>
          <p:nvPr/>
        </p:nvSpPr>
        <p:spPr>
          <a:xfrm>
            <a:off x="4973792"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Durchführung</a:t>
            </a:r>
          </a:p>
        </p:txBody>
      </p:sp>
      <p:sp>
        <p:nvSpPr>
          <p:cNvPr id="12" name="Rectangle: Rounded Corners 11">
            <a:extLst>
              <a:ext uri="{FF2B5EF4-FFF2-40B4-BE49-F238E27FC236}">
                <a16:creationId xmlns:a16="http://schemas.microsoft.com/office/drawing/2014/main" id="{8534A240-A8B8-F369-32F1-DD4A7653A669}"/>
              </a:ext>
            </a:extLst>
          </p:cNvPr>
          <p:cNvSpPr/>
          <p:nvPr/>
        </p:nvSpPr>
        <p:spPr>
          <a:xfrm>
            <a:off x="7298688" y="219972"/>
            <a:ext cx="2233456" cy="395926"/>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lumMod val="50000"/>
                    <a:lumOff val="50000"/>
                  </a:schemeClr>
                </a:solidFill>
              </a:rPr>
              <a:t>Qualitätssicherung</a:t>
            </a:r>
          </a:p>
        </p:txBody>
      </p:sp>
      <p:sp>
        <p:nvSpPr>
          <p:cNvPr id="13" name="Rectangle: Rounded Corners 12">
            <a:extLst>
              <a:ext uri="{FF2B5EF4-FFF2-40B4-BE49-F238E27FC236}">
                <a16:creationId xmlns:a16="http://schemas.microsoft.com/office/drawing/2014/main" id="{65DD128C-0F9A-A704-0247-7410F0D7D58F}"/>
              </a:ext>
            </a:extLst>
          </p:cNvPr>
          <p:cNvSpPr/>
          <p:nvPr/>
        </p:nvSpPr>
        <p:spPr>
          <a:xfrm>
            <a:off x="9623583" y="219972"/>
            <a:ext cx="2233456" cy="395926"/>
          </a:xfrm>
          <a:prstGeom prst="roundRect">
            <a:avLst/>
          </a:prstGeom>
          <a:solidFill>
            <a:schemeClr val="bg2">
              <a:lumMod val="75000"/>
            </a:schemeClr>
          </a:solidFill>
          <a:ln>
            <a:solidFill>
              <a:schemeClr val="bg1">
                <a:lumMod val="7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rPr>
              <a:t>Abschluss</a:t>
            </a:r>
          </a:p>
        </p:txBody>
      </p:sp>
      <p:sp>
        <p:nvSpPr>
          <p:cNvPr id="14" name="Rechteck 13">
            <a:extLst>
              <a:ext uri="{FF2B5EF4-FFF2-40B4-BE49-F238E27FC236}">
                <a16:creationId xmlns:a16="http://schemas.microsoft.com/office/drawing/2014/main" id="{E57393C6-D34C-1A53-50E9-491438444499}"/>
              </a:ext>
            </a:extLst>
          </p:cNvPr>
          <p:cNvSpPr/>
          <p:nvPr/>
        </p:nvSpPr>
        <p:spPr>
          <a:xfrm>
            <a:off x="9894057" y="6124440"/>
            <a:ext cx="1973943" cy="64588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pic>
        <p:nvPicPr>
          <p:cNvPr id="15" name="Picture 1" descr="BFW Dortmund">
            <a:extLst>
              <a:ext uri="{FF2B5EF4-FFF2-40B4-BE49-F238E27FC236}">
                <a16:creationId xmlns:a16="http://schemas.microsoft.com/office/drawing/2014/main" id="{62524849-0066-FACC-CB67-1E57BBB3156C}"/>
              </a:ext>
            </a:extLst>
          </p:cNvPr>
          <p:cNvPicPr>
            <a:picLocks noChangeAspect="1"/>
          </p:cNvPicPr>
          <p:nvPr/>
        </p:nvPicPr>
        <p:blipFill>
          <a:blip r:embed="rId5"/>
          <a:stretch>
            <a:fillRect/>
          </a:stretch>
        </p:blipFill>
        <p:spPr>
          <a:xfrm>
            <a:off x="10123221" y="6111380"/>
            <a:ext cx="741506" cy="582612"/>
          </a:xfrm>
          <a:prstGeom prst="rect">
            <a:avLst/>
          </a:prstGeom>
        </p:spPr>
      </p:pic>
      <p:pic>
        <p:nvPicPr>
          <p:cNvPr id="16" name="Picture 3" descr="News Detail DFG setzt Kommission für Nachhaltigkeit ein - Climate Service  Center Germany">
            <a:extLst>
              <a:ext uri="{FF2B5EF4-FFF2-40B4-BE49-F238E27FC236}">
                <a16:creationId xmlns:a16="http://schemas.microsoft.com/office/drawing/2014/main" id="{B230F408-D8FC-B645-1C4B-602ECF0F608C}"/>
              </a:ext>
            </a:extLst>
          </p:cNvPr>
          <p:cNvPicPr>
            <a:picLocks noChangeAspect="1"/>
          </p:cNvPicPr>
          <p:nvPr/>
        </p:nvPicPr>
        <p:blipFill>
          <a:blip r:embed="rId6"/>
          <a:stretch>
            <a:fillRect/>
          </a:stretch>
        </p:blipFill>
        <p:spPr>
          <a:xfrm>
            <a:off x="11117386" y="6115417"/>
            <a:ext cx="726952" cy="578575"/>
          </a:xfrm>
          <a:prstGeom prst="rect">
            <a:avLst/>
          </a:prstGeom>
        </p:spPr>
      </p:pic>
    </p:spTree>
    <p:extLst>
      <p:ext uri="{BB962C8B-B14F-4D97-AF65-F5344CB8AC3E}">
        <p14:creationId xmlns:p14="http://schemas.microsoft.com/office/powerpoint/2010/main" val="10395892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684AA-AE7D-448F-6242-C245FD280E39}"/>
            </a:ext>
          </a:extLst>
        </p:cNvPr>
        <p:cNvGrpSpPr/>
        <p:nvPr/>
      </p:nvGrpSpPr>
      <p:grpSpPr>
        <a:xfrm>
          <a:off x="0" y="0"/>
          <a:ext cx="0" cy="0"/>
          <a:chOff x="0" y="0"/>
          <a:chExt cx="0" cy="0"/>
        </a:xfrm>
      </p:grpSpPr>
      <p:pic>
        <p:nvPicPr>
          <p:cNvPr id="6" name="Picture 1" descr="BFW Dortmund">
            <a:extLst>
              <a:ext uri="{FF2B5EF4-FFF2-40B4-BE49-F238E27FC236}">
                <a16:creationId xmlns:a16="http://schemas.microsoft.com/office/drawing/2014/main" id="{3A31F060-34EC-6131-29B6-485223B38A1E}"/>
              </a:ext>
            </a:extLst>
          </p:cNvPr>
          <p:cNvPicPr>
            <a:picLocks noChangeAspect="1"/>
          </p:cNvPicPr>
          <p:nvPr/>
        </p:nvPicPr>
        <p:blipFill>
          <a:blip r:embed="rId3"/>
          <a:stretch>
            <a:fillRect/>
          </a:stretch>
        </p:blipFill>
        <p:spPr>
          <a:xfrm>
            <a:off x="2828472" y="3571184"/>
            <a:ext cx="2271305" cy="1784598"/>
          </a:xfrm>
          <a:prstGeom prst="rect">
            <a:avLst/>
          </a:prstGeom>
        </p:spPr>
      </p:pic>
      <p:pic>
        <p:nvPicPr>
          <p:cNvPr id="7" name="Picture 2" descr="News Detail DFG setzt Kommission für Nachhaltigkeit ein - Climate Service  Center Germany">
            <a:extLst>
              <a:ext uri="{FF2B5EF4-FFF2-40B4-BE49-F238E27FC236}">
                <a16:creationId xmlns:a16="http://schemas.microsoft.com/office/drawing/2014/main" id="{718C31C2-A444-CDE2-6C33-FE2C13B6C2A4}"/>
              </a:ext>
            </a:extLst>
          </p:cNvPr>
          <p:cNvPicPr>
            <a:picLocks noChangeAspect="1"/>
          </p:cNvPicPr>
          <p:nvPr/>
        </p:nvPicPr>
        <p:blipFill>
          <a:blip r:embed="rId4"/>
          <a:stretch>
            <a:fillRect/>
          </a:stretch>
        </p:blipFill>
        <p:spPr>
          <a:xfrm>
            <a:off x="6444342" y="3571184"/>
            <a:ext cx="2242263" cy="1784598"/>
          </a:xfrm>
          <a:prstGeom prst="rect">
            <a:avLst/>
          </a:prstGeom>
        </p:spPr>
      </p:pic>
      <p:sp>
        <p:nvSpPr>
          <p:cNvPr id="8" name="Rectangle 4">
            <a:extLst>
              <a:ext uri="{FF2B5EF4-FFF2-40B4-BE49-F238E27FC236}">
                <a16:creationId xmlns:a16="http://schemas.microsoft.com/office/drawing/2014/main" id="{B6ED9653-ED2F-DCBC-835B-E7DE9C146400}"/>
              </a:ext>
            </a:extLst>
          </p:cNvPr>
          <p:cNvSpPr/>
          <p:nvPr/>
        </p:nvSpPr>
        <p:spPr>
          <a:xfrm>
            <a:off x="0" y="-1"/>
            <a:ext cx="12192000" cy="6858001"/>
          </a:xfrm>
          <a:prstGeom prst="rect">
            <a:avLst/>
          </a:prstGeom>
          <a:gradFill flip="none" rotWithShape="1">
            <a:gsLst>
              <a:gs pos="26000">
                <a:schemeClr val="bg1">
                  <a:alpha val="0"/>
                </a:schemeClr>
              </a:gs>
              <a:gs pos="100000">
                <a:srgbClr val="34D399">
                  <a:alpha val="85000"/>
                </a:srgb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545776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Präsentation_Master_RWTH_Institute_16zu9">
  <a:themeElements>
    <a:clrScheme name="RWTH Farben">
      <a:dk1>
        <a:sysClr val="windowText" lastClr="000000"/>
      </a:dk1>
      <a:lt1>
        <a:sysClr val="window" lastClr="FFFFFF"/>
      </a:lt1>
      <a:dk2>
        <a:srgbClr val="00549F"/>
      </a:dk2>
      <a:lt2>
        <a:srgbClr val="8EBAE5"/>
      </a:lt2>
      <a:accent1>
        <a:srgbClr val="006165"/>
      </a:accent1>
      <a:accent2>
        <a:srgbClr val="0098A1"/>
      </a:accent2>
      <a:accent3>
        <a:srgbClr val="57AB27"/>
      </a:accent3>
      <a:accent4>
        <a:srgbClr val="BDCD00"/>
      </a:accent4>
      <a:accent5>
        <a:srgbClr val="F6A800"/>
      </a:accent5>
      <a:accent6>
        <a:srgbClr val="CC071E"/>
      </a:accent6>
      <a:hlink>
        <a:srgbClr val="612158"/>
      </a:hlink>
      <a:folHlink>
        <a:srgbClr val="7A6F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_Master_RWTH_Verwaltung_ohne_addin_16zu9.pot [Kompatibilitätsmodus]" id="{12157BE7-C41B-4251-A630-7876F5189DEC}" vid="{D5CAF79C-9B5F-40C2-AC3C-45C714C492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WTH Farben">
    <a:dk1>
      <a:sysClr val="windowText" lastClr="000000"/>
    </a:dk1>
    <a:lt1>
      <a:sysClr val="window" lastClr="FFFFFF"/>
    </a:lt1>
    <a:dk2>
      <a:srgbClr val="00549F"/>
    </a:dk2>
    <a:lt2>
      <a:srgbClr val="8EBAE5"/>
    </a:lt2>
    <a:accent1>
      <a:srgbClr val="006165"/>
    </a:accent1>
    <a:accent2>
      <a:srgbClr val="0098A1"/>
    </a:accent2>
    <a:accent3>
      <a:srgbClr val="57AB27"/>
    </a:accent3>
    <a:accent4>
      <a:srgbClr val="BDCD00"/>
    </a:accent4>
    <a:accent5>
      <a:srgbClr val="F6A800"/>
    </a:accent5>
    <a:accent6>
      <a:srgbClr val="CC071E"/>
    </a:accent6>
    <a:hlink>
      <a:srgbClr val="612158"/>
    </a:hlink>
    <a:folHlink>
      <a:srgbClr val="7A6FAC"/>
    </a:folHlink>
  </a:clrScheme>
</a:themeOverride>
</file>

<file path=ppt/theme/themeOverride2.xml><?xml version="1.0" encoding="utf-8"?>
<a:themeOverride xmlns:a="http://schemas.openxmlformats.org/drawingml/2006/main">
  <a:clrScheme name="RWTH Farben">
    <a:dk1>
      <a:sysClr val="windowText" lastClr="000000"/>
    </a:dk1>
    <a:lt1>
      <a:sysClr val="window" lastClr="FFFFFF"/>
    </a:lt1>
    <a:dk2>
      <a:srgbClr val="00549F"/>
    </a:dk2>
    <a:lt2>
      <a:srgbClr val="8EBAE5"/>
    </a:lt2>
    <a:accent1>
      <a:srgbClr val="006165"/>
    </a:accent1>
    <a:accent2>
      <a:srgbClr val="0098A1"/>
    </a:accent2>
    <a:accent3>
      <a:srgbClr val="57AB27"/>
    </a:accent3>
    <a:accent4>
      <a:srgbClr val="BDCD00"/>
    </a:accent4>
    <a:accent5>
      <a:srgbClr val="F6A800"/>
    </a:accent5>
    <a:accent6>
      <a:srgbClr val="CC071E"/>
    </a:accent6>
    <a:hlink>
      <a:srgbClr val="612158"/>
    </a:hlink>
    <a:folHlink>
      <a:srgbClr val="7A6FAC"/>
    </a:folHlink>
  </a:clrScheme>
</a:themeOverride>
</file>

<file path=docProps/app.xml><?xml version="1.0" encoding="utf-8"?>
<Properties xmlns="http://schemas.openxmlformats.org/officeDocument/2006/extended-properties" xmlns:vt="http://schemas.openxmlformats.org/officeDocument/2006/docPropsVTypes">
  <Template/>
  <TotalTime>0</TotalTime>
  <Words>1727</Words>
  <Application>Microsoft Office PowerPoint</Application>
  <PresentationFormat>Breitbild</PresentationFormat>
  <Paragraphs>276</Paragraphs>
  <Slides>14</Slides>
  <Notes>14</Notes>
  <HiddenSlides>0</HiddenSlides>
  <MMClips>2</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Symbol</vt:lpstr>
      <vt:lpstr>Arial</vt:lpstr>
      <vt:lpstr>Calibri</vt:lpstr>
      <vt:lpstr>Wingdings</vt:lpstr>
      <vt:lpstr>Präsentation_Master_RWTH_Institute_16zu9</vt:lpstr>
      <vt:lpstr>Entwicklung einer KI-gestützten Mobile-First Web-App zur Reduzierung von Lebensmittelverschwendung „EcoChef“</vt:lpstr>
      <vt:lpstr>Agenda</vt:lpstr>
      <vt:lpstr>Deutsche Forschungsgemeinschaft e. V. (DFG)</vt:lpstr>
      <vt:lpstr>Problemstellung &amp; Ist-Zustand</vt:lpstr>
      <vt:lpstr>Projektziel &amp; Magisches Dreieck</vt:lpstr>
      <vt:lpstr>Ressourcen      </vt:lpstr>
      <vt:lpstr>Risikoanalyse</vt:lpstr>
      <vt:lpstr>KI-Integration &amp; Prompting</vt:lpstr>
      <vt:lpstr>Zeiterkennung</vt:lpstr>
      <vt:lpstr>Testfalltabelle</vt:lpstr>
      <vt:lpstr>Wirtschaftlichkeitsbetrachtung</vt:lpstr>
      <vt:lpstr>Fazit &amp; Ausblick</vt:lpstr>
      <vt:lpstr>Quellenangaben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Denise Pascale Fries</dc:creator>
  <cp:lastModifiedBy>Schenk, Maximilian</cp:lastModifiedBy>
  <cp:revision>289</cp:revision>
  <dcterms:created xsi:type="dcterms:W3CDTF">2018-12-17T11:05:13Z</dcterms:created>
  <dcterms:modified xsi:type="dcterms:W3CDTF">2026-06-07T16:57:11Z</dcterms:modified>
</cp:coreProperties>
</file>